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70" r:id="rId9"/>
    <p:sldId id="271" r:id="rId10"/>
    <p:sldId id="263" r:id="rId11"/>
    <p:sldId id="264" r:id="rId12"/>
    <p:sldId id="265" r:id="rId13"/>
    <p:sldId id="266" r:id="rId14"/>
    <p:sldId id="267" r:id="rId15"/>
    <p:sldId id="268" r:id="rId16"/>
    <p:sldId id="269" r:id="rId17"/>
  </p:sldIdLst>
  <p:sldSz cx="18288000" cy="10287000"/>
  <p:notesSz cx="6858000" cy="9144000"/>
  <p:embeddedFontLst>
    <p:embeddedFont>
      <p:font typeface="Arimo" panose="020B0604020202020204" pitchFamily="34" charset="0"/>
      <p:regular r:id="rId18"/>
    </p:embeddedFont>
    <p:embeddedFont>
      <p:font typeface="Calibri" panose="020F0502020204030204" pitchFamily="34" charset="0"/>
      <p:regular r:id="rId19"/>
      <p:bold r:id="rId20"/>
      <p:italic r:id="rId21"/>
      <p:boldItalic r:id="rId22"/>
    </p:embeddedFont>
    <p:embeddedFont>
      <p:font typeface="Open Sans Light" panose="020B0306030504020204" pitchFamily="34" charset="0"/>
      <p:regular r:id="rId23"/>
      <p:italic r:id="rId24"/>
    </p:embeddedFont>
    <p:embeddedFont>
      <p:font typeface="Play" panose="020B0604020202020204" charset="0"/>
      <p:regular r:id="rId25"/>
    </p:embeddedFont>
    <p:embeddedFont>
      <p:font typeface="Play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1" d="100"/>
          <a:sy n="71" d="100"/>
        </p:scale>
        <p:origin x="1248"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svg>
</file>

<file path=ppt/media/image4.jpeg>
</file>

<file path=ppt/media/image5.jpeg>
</file>

<file path=ppt/media/image6.jpeg>
</file>

<file path=ppt/media/image7.jpeg>
</file>

<file path=ppt/media/image8.png>
</file>

<file path=ppt/media/image9.png>
</file>

<file path=ppt/media/media1.mp3>
</file>

<file path=ppt/media/media10.mp3>
</file>

<file path=ppt/media/media11.mp3>
</file>

<file path=ppt/media/media12.mp3>
</file>

<file path=ppt/media/media2.mp3>
</file>

<file path=ppt/media/media3.mp3>
</file>

<file path=ppt/media/media4.mp3>
</file>

<file path=ppt/media/media5.mp3>
</file>

<file path=ppt/media/media6.mp3>
</file>

<file path=ppt/media/media7.mp3>
</file>

<file path=ppt/media/media8.mp3>
</file>

<file path=ppt/media/media9.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06-Feb-22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06-Feb-22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06-Feb-22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06-Feb-22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06-Feb-22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06-Feb-22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06-Feb-22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06-Feb-22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06-Feb-22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06-Feb-22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06-Feb-22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06-Feb-22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7.xml"/><Relationship Id="rId7" Type="http://schemas.openxmlformats.org/officeDocument/2006/relationships/image" Target="../media/image12.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p3"/><Relationship Id="rId1" Type="http://schemas.microsoft.com/office/2007/relationships/media" Target="../media/media11.mp3"/><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p3"/><Relationship Id="rId1" Type="http://schemas.microsoft.com/office/2007/relationships/media" Target="../media/media12.mp3"/><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1.png"/><Relationship Id="rId5" Type="http://schemas.openxmlformats.org/officeDocument/2006/relationships/image" Target="../media/image3.sv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png"/><Relationship Id="rId5" Type="http://schemas.openxmlformats.org/officeDocument/2006/relationships/image" Target="../media/image3.sv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grpSp>
        <p:nvGrpSpPr>
          <p:cNvPr id="2" name="Group 2"/>
          <p:cNvGrpSpPr/>
          <p:nvPr/>
        </p:nvGrpSpPr>
        <p:grpSpPr>
          <a:xfrm>
            <a:off x="0" y="6790472"/>
            <a:ext cx="3502132" cy="3496528"/>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sp>
        <p:nvSpPr>
          <p:cNvPr id="4" name="TextBox 4"/>
          <p:cNvSpPr txBox="1"/>
          <p:nvPr/>
        </p:nvSpPr>
        <p:spPr>
          <a:xfrm>
            <a:off x="1028700" y="1019175"/>
            <a:ext cx="11275080" cy="5153025"/>
          </a:xfrm>
          <a:prstGeom prst="rect">
            <a:avLst/>
          </a:prstGeom>
        </p:spPr>
        <p:txBody>
          <a:bodyPr lIns="0" tIns="0" rIns="0" bIns="0" rtlCol="0" anchor="t">
            <a:spAutoFit/>
          </a:bodyPr>
          <a:lstStyle/>
          <a:p>
            <a:pPr>
              <a:lnSpc>
                <a:spcPts val="10126"/>
              </a:lnSpc>
            </a:pPr>
            <a:r>
              <a:rPr lang="en-US" sz="8438">
                <a:solidFill>
                  <a:srgbClr val="FFFFFF"/>
                </a:solidFill>
                <a:latin typeface="Play"/>
              </a:rPr>
              <a:t>AUTOMATIC ATTENDANCE SYSTEM USING FACE RECOGNITION</a:t>
            </a:r>
          </a:p>
        </p:txBody>
      </p:sp>
      <p:sp>
        <p:nvSpPr>
          <p:cNvPr id="5" name="TextBox 5"/>
          <p:cNvSpPr txBox="1"/>
          <p:nvPr/>
        </p:nvSpPr>
        <p:spPr>
          <a:xfrm>
            <a:off x="6939118" y="5214997"/>
            <a:ext cx="10348757" cy="2758531"/>
          </a:xfrm>
          <a:prstGeom prst="rect">
            <a:avLst/>
          </a:prstGeom>
        </p:spPr>
        <p:txBody>
          <a:bodyPr lIns="0" tIns="0" rIns="0" bIns="0" rtlCol="0" anchor="t">
            <a:spAutoFit/>
          </a:bodyPr>
          <a:lstStyle/>
          <a:p>
            <a:pPr algn="r">
              <a:lnSpc>
                <a:spcPts val="4404"/>
              </a:lnSpc>
            </a:pPr>
            <a:r>
              <a:rPr lang="en-US" sz="3146">
                <a:solidFill>
                  <a:srgbClr val="FFFFFF"/>
                </a:solidFill>
                <a:latin typeface="Play Bold"/>
              </a:rPr>
              <a:t>Submitted by:</a:t>
            </a:r>
          </a:p>
          <a:p>
            <a:pPr algn="r">
              <a:lnSpc>
                <a:spcPts val="4404"/>
              </a:lnSpc>
            </a:pPr>
            <a:r>
              <a:rPr lang="en-US" sz="3146">
                <a:solidFill>
                  <a:srgbClr val="FFFFFF"/>
                </a:solidFill>
                <a:latin typeface="Play Bold"/>
              </a:rPr>
              <a:t>Dharshik G.S 2018504523</a:t>
            </a:r>
          </a:p>
          <a:p>
            <a:pPr algn="r">
              <a:lnSpc>
                <a:spcPts val="4404"/>
              </a:lnSpc>
            </a:pPr>
            <a:r>
              <a:rPr lang="en-US" sz="3146">
                <a:solidFill>
                  <a:srgbClr val="FFFFFF"/>
                </a:solidFill>
                <a:latin typeface="Play Bold"/>
              </a:rPr>
              <a:t>Sairushan A 2018504596</a:t>
            </a:r>
          </a:p>
          <a:p>
            <a:pPr algn="r">
              <a:lnSpc>
                <a:spcPts val="4404"/>
              </a:lnSpc>
            </a:pPr>
            <a:r>
              <a:rPr lang="en-US" sz="3146">
                <a:solidFill>
                  <a:srgbClr val="FFFFFF"/>
                </a:solidFill>
                <a:latin typeface="Play Bold"/>
              </a:rPr>
              <a:t>Sathiya Murthi S 2018504604</a:t>
            </a:r>
          </a:p>
          <a:p>
            <a:pPr algn="r">
              <a:lnSpc>
                <a:spcPts val="4404"/>
              </a:lnSpc>
            </a:pPr>
            <a:endParaRPr lang="en-US" sz="3146">
              <a:solidFill>
                <a:srgbClr val="FFFFFF"/>
              </a:solidFill>
              <a:latin typeface="Play Bold"/>
            </a:endParaRPr>
          </a:p>
        </p:txBody>
      </p:sp>
      <p:sp>
        <p:nvSpPr>
          <p:cNvPr id="6" name="TextBox 6"/>
          <p:cNvSpPr txBox="1"/>
          <p:nvPr/>
        </p:nvSpPr>
        <p:spPr>
          <a:xfrm>
            <a:off x="6962151" y="7940520"/>
            <a:ext cx="10348757" cy="1653631"/>
          </a:xfrm>
          <a:prstGeom prst="rect">
            <a:avLst/>
          </a:prstGeom>
        </p:spPr>
        <p:txBody>
          <a:bodyPr lIns="0" tIns="0" rIns="0" bIns="0" rtlCol="0" anchor="t">
            <a:spAutoFit/>
          </a:bodyPr>
          <a:lstStyle/>
          <a:p>
            <a:pPr algn="r">
              <a:lnSpc>
                <a:spcPts val="4404"/>
              </a:lnSpc>
            </a:pPr>
            <a:r>
              <a:rPr lang="en-US" sz="3146">
                <a:solidFill>
                  <a:srgbClr val="FFFFFF"/>
                </a:solidFill>
                <a:latin typeface="Play Bold"/>
              </a:rPr>
              <a:t>Reviewed By:</a:t>
            </a:r>
          </a:p>
          <a:p>
            <a:pPr algn="r">
              <a:lnSpc>
                <a:spcPts val="4404"/>
              </a:lnSpc>
            </a:pPr>
            <a:r>
              <a:rPr lang="en-US" sz="3146">
                <a:solidFill>
                  <a:srgbClr val="FFFFFF"/>
                </a:solidFill>
                <a:latin typeface="Play Bold"/>
              </a:rPr>
              <a:t>Dr. A.Viji</a:t>
            </a:r>
          </a:p>
          <a:p>
            <a:pPr algn="r">
              <a:lnSpc>
                <a:spcPts val="4404"/>
              </a:lnSpc>
            </a:pPr>
            <a:endParaRPr lang="en-US" sz="3146">
              <a:solidFill>
                <a:srgbClr val="FFFFFF"/>
              </a:solidFill>
              <a:latin typeface="Play Bold"/>
            </a:endParaRPr>
          </a:p>
        </p:txBody>
      </p:sp>
      <p:grpSp>
        <p:nvGrpSpPr>
          <p:cNvPr id="7" name="Group 7"/>
          <p:cNvGrpSpPr/>
          <p:nvPr/>
        </p:nvGrpSpPr>
        <p:grpSpPr>
          <a:xfrm>
            <a:off x="11840477" y="-895577"/>
            <a:ext cx="8072794" cy="6491502"/>
            <a:chOff x="0" y="0"/>
            <a:chExt cx="10763725" cy="8655336"/>
          </a:xfrm>
        </p:grpSpPr>
        <p:grpSp>
          <p:nvGrpSpPr>
            <p:cNvPr id="8" name="Group 8"/>
            <p:cNvGrpSpPr/>
            <p:nvPr/>
          </p:nvGrpSpPr>
          <p:grpSpPr>
            <a:xfrm rot="2700000">
              <a:off x="5010073" y="5221574"/>
              <a:ext cx="6125442" cy="1485661"/>
              <a:chOff x="0" y="0"/>
              <a:chExt cx="26301750" cy="6379210"/>
            </a:xfrm>
          </p:grpSpPr>
          <p:sp>
            <p:nvSpPr>
              <p:cNvPr id="9" name="Freeform 9"/>
              <p:cNvSpPr/>
              <p:nvPr/>
            </p:nvSpPr>
            <p:spPr>
              <a:xfrm>
                <a:off x="0" y="0"/>
                <a:ext cx="26301750" cy="6379210"/>
              </a:xfrm>
              <a:custGeom>
                <a:avLst/>
                <a:gdLst/>
                <a:ahLst/>
                <a:cxnLst/>
                <a:rect l="l" t="t" r="r" b="b"/>
                <a:pathLst>
                  <a:path w="26301750" h="6379210">
                    <a:moveTo>
                      <a:pt x="19619477" y="0"/>
                    </a:moveTo>
                    <a:lnTo>
                      <a:pt x="7607643" y="0"/>
                    </a:lnTo>
                    <a:lnTo>
                      <a:pt x="6706756" y="7620"/>
                    </a:lnTo>
                    <a:lnTo>
                      <a:pt x="0" y="6379210"/>
                    </a:lnTo>
                    <a:lnTo>
                      <a:pt x="19655841" y="6379210"/>
                    </a:lnTo>
                    <a:lnTo>
                      <a:pt x="26301750" y="0"/>
                    </a:lnTo>
                    <a:close/>
                  </a:path>
                </a:pathLst>
              </a:custGeom>
              <a:solidFill>
                <a:srgbClr val="2279DF"/>
              </a:solidFill>
            </p:spPr>
          </p:sp>
        </p:grpSp>
        <p:grpSp>
          <p:nvGrpSpPr>
            <p:cNvPr id="10" name="Group 10"/>
            <p:cNvGrpSpPr/>
            <p:nvPr/>
          </p:nvGrpSpPr>
          <p:grpSpPr>
            <a:xfrm rot="2700000">
              <a:off x="3946191" y="2040224"/>
              <a:ext cx="6125442" cy="1485661"/>
              <a:chOff x="0" y="0"/>
              <a:chExt cx="26301750" cy="6379210"/>
            </a:xfrm>
          </p:grpSpPr>
          <p:sp>
            <p:nvSpPr>
              <p:cNvPr id="11" name="Freeform 11"/>
              <p:cNvSpPr/>
              <p:nvPr/>
            </p:nvSpPr>
            <p:spPr>
              <a:xfrm>
                <a:off x="0" y="0"/>
                <a:ext cx="26301750" cy="6379210"/>
              </a:xfrm>
              <a:custGeom>
                <a:avLst/>
                <a:gdLst/>
                <a:ahLst/>
                <a:cxnLst/>
                <a:rect l="l" t="t" r="r" b="b"/>
                <a:pathLst>
                  <a:path w="26301750" h="6379210">
                    <a:moveTo>
                      <a:pt x="19619477" y="0"/>
                    </a:moveTo>
                    <a:lnTo>
                      <a:pt x="7607643" y="0"/>
                    </a:lnTo>
                    <a:lnTo>
                      <a:pt x="6706756" y="7620"/>
                    </a:lnTo>
                    <a:lnTo>
                      <a:pt x="0" y="6379210"/>
                    </a:lnTo>
                    <a:lnTo>
                      <a:pt x="19655841" y="6379210"/>
                    </a:lnTo>
                    <a:lnTo>
                      <a:pt x="26301750" y="0"/>
                    </a:lnTo>
                    <a:close/>
                  </a:path>
                </a:pathLst>
              </a:custGeom>
              <a:solidFill>
                <a:srgbClr val="FFFFFF"/>
              </a:solidFill>
            </p:spPr>
          </p:sp>
        </p:grpSp>
        <p:grpSp>
          <p:nvGrpSpPr>
            <p:cNvPr id="12" name="Group 12"/>
            <p:cNvGrpSpPr/>
            <p:nvPr/>
          </p:nvGrpSpPr>
          <p:grpSpPr>
            <a:xfrm rot="2700000">
              <a:off x="-371790" y="1948101"/>
              <a:ext cx="6125442" cy="1485661"/>
              <a:chOff x="0" y="0"/>
              <a:chExt cx="26301750" cy="6379210"/>
            </a:xfrm>
          </p:grpSpPr>
          <p:sp>
            <p:nvSpPr>
              <p:cNvPr id="13" name="Freeform 13"/>
              <p:cNvSpPr/>
              <p:nvPr/>
            </p:nvSpPr>
            <p:spPr>
              <a:xfrm>
                <a:off x="0" y="0"/>
                <a:ext cx="26301750" cy="6379210"/>
              </a:xfrm>
              <a:custGeom>
                <a:avLst/>
                <a:gdLst/>
                <a:ahLst/>
                <a:cxnLst/>
                <a:rect l="l" t="t" r="r" b="b"/>
                <a:pathLst>
                  <a:path w="26301750" h="6379210">
                    <a:moveTo>
                      <a:pt x="19619477" y="0"/>
                    </a:moveTo>
                    <a:lnTo>
                      <a:pt x="7607643" y="0"/>
                    </a:lnTo>
                    <a:lnTo>
                      <a:pt x="6706756" y="7620"/>
                    </a:lnTo>
                    <a:lnTo>
                      <a:pt x="0" y="6379210"/>
                    </a:lnTo>
                    <a:lnTo>
                      <a:pt x="19655841" y="6379210"/>
                    </a:lnTo>
                    <a:lnTo>
                      <a:pt x="26301750" y="0"/>
                    </a:lnTo>
                    <a:close/>
                  </a:path>
                </a:pathLst>
              </a:custGeom>
              <a:solidFill>
                <a:srgbClr val="2279DF"/>
              </a:solidFill>
            </p:spPr>
          </p:sp>
        </p:grpSp>
      </p:grpSp>
      <p:pic>
        <p:nvPicPr>
          <p:cNvPr id="15" name="Intro">
            <a:hlinkClick r:id="" action="ppaction://media"/>
            <a:extLst>
              <a:ext uri="{FF2B5EF4-FFF2-40B4-BE49-F238E27FC236}">
                <a16:creationId xmlns:a16="http://schemas.microsoft.com/office/drawing/2014/main" id="{2AB6F013-7162-4273-AD0E-419E8ECC54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6498447" y="9150754"/>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84"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00965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Methodology</a:t>
            </a:r>
          </a:p>
        </p:txBody>
      </p:sp>
      <p:sp>
        <p:nvSpPr>
          <p:cNvPr id="3" name="TextBox 3"/>
          <p:cNvSpPr txBox="1"/>
          <p:nvPr/>
        </p:nvSpPr>
        <p:spPr>
          <a:xfrm>
            <a:off x="1028700" y="2393315"/>
            <a:ext cx="14185859" cy="6864985"/>
          </a:xfrm>
          <a:prstGeom prst="rect">
            <a:avLst/>
          </a:prstGeom>
        </p:spPr>
        <p:txBody>
          <a:bodyPr lIns="0" tIns="0" rIns="0" bIns="0" rtlCol="0" anchor="t">
            <a:spAutoFit/>
          </a:bodyPr>
          <a:lstStyle/>
          <a:p>
            <a:pPr marL="690877" lvl="1" indent="-345439">
              <a:lnSpc>
                <a:spcPts val="4159"/>
              </a:lnSpc>
              <a:buFont typeface="Arial"/>
              <a:buChar char="•"/>
            </a:pPr>
            <a:r>
              <a:rPr lang="en-US" sz="3199">
                <a:solidFill>
                  <a:srgbClr val="1E1E1E"/>
                </a:solidFill>
                <a:latin typeface="Play"/>
              </a:rPr>
              <a:t>Training</a:t>
            </a:r>
          </a:p>
          <a:p>
            <a:pPr marL="1381755" lvl="2" indent="-460585">
              <a:lnSpc>
                <a:spcPts val="4159"/>
              </a:lnSpc>
              <a:buFont typeface="Arial"/>
              <a:buChar char="⚬"/>
            </a:pPr>
            <a:r>
              <a:rPr lang="en-US" sz="3199">
                <a:solidFill>
                  <a:srgbClr val="1E1E1E"/>
                </a:solidFill>
                <a:latin typeface="Arimo"/>
              </a:rPr>
              <a:t>Collect images</a:t>
            </a:r>
          </a:p>
          <a:p>
            <a:pPr marL="1381755" lvl="2" indent="-460585">
              <a:lnSpc>
                <a:spcPts val="4159"/>
              </a:lnSpc>
              <a:buFont typeface="Arial"/>
              <a:buChar char="⚬"/>
            </a:pPr>
            <a:r>
              <a:rPr lang="en-US" sz="3199">
                <a:solidFill>
                  <a:srgbClr val="1E1E1E"/>
                </a:solidFill>
                <a:latin typeface="Arimo"/>
              </a:rPr>
              <a:t>Face Recognition using MTCNN</a:t>
            </a:r>
          </a:p>
          <a:p>
            <a:pPr marL="1381755" lvl="2" indent="-460585">
              <a:lnSpc>
                <a:spcPts val="4159"/>
              </a:lnSpc>
              <a:buFont typeface="Arial"/>
              <a:buChar char="⚬"/>
            </a:pPr>
            <a:r>
              <a:rPr lang="en-US" sz="3199">
                <a:solidFill>
                  <a:srgbClr val="1E1E1E"/>
                </a:solidFill>
                <a:latin typeface="Arimo"/>
              </a:rPr>
              <a:t>Cropping of face</a:t>
            </a:r>
          </a:p>
          <a:p>
            <a:pPr marL="1381755" lvl="2" indent="-460585">
              <a:lnSpc>
                <a:spcPts val="4159"/>
              </a:lnSpc>
              <a:buFont typeface="Arial"/>
              <a:buChar char="⚬"/>
            </a:pPr>
            <a:r>
              <a:rPr lang="en-US" sz="3199">
                <a:solidFill>
                  <a:srgbClr val="1E1E1E"/>
                </a:solidFill>
                <a:latin typeface="Arimo"/>
              </a:rPr>
              <a:t>Embeddings using FaceNet</a:t>
            </a:r>
          </a:p>
          <a:p>
            <a:pPr marL="690877" lvl="1" indent="-345439">
              <a:lnSpc>
                <a:spcPts val="4159"/>
              </a:lnSpc>
              <a:buFont typeface="Arial"/>
              <a:buChar char="•"/>
            </a:pPr>
            <a:r>
              <a:rPr lang="en-US" sz="3199">
                <a:solidFill>
                  <a:srgbClr val="1E1E1E"/>
                </a:solidFill>
                <a:latin typeface="Arimo"/>
              </a:rPr>
              <a:t>Testing</a:t>
            </a:r>
          </a:p>
          <a:p>
            <a:pPr marL="1381755" lvl="2" indent="-460585">
              <a:lnSpc>
                <a:spcPts val="4159"/>
              </a:lnSpc>
              <a:buFont typeface="Arial"/>
              <a:buChar char="⚬"/>
            </a:pPr>
            <a:r>
              <a:rPr lang="en-US" sz="3199">
                <a:solidFill>
                  <a:srgbClr val="1E1E1E"/>
                </a:solidFill>
                <a:latin typeface="Arimo"/>
              </a:rPr>
              <a:t>Test image loaded</a:t>
            </a:r>
          </a:p>
          <a:p>
            <a:pPr marL="1381755" lvl="2" indent="-460585">
              <a:lnSpc>
                <a:spcPts val="4159"/>
              </a:lnSpc>
              <a:buFont typeface="Arial"/>
              <a:buChar char="⚬"/>
            </a:pPr>
            <a:r>
              <a:rPr lang="en-US" sz="3199">
                <a:solidFill>
                  <a:srgbClr val="1E1E1E"/>
                </a:solidFill>
                <a:latin typeface="Arimo"/>
              </a:rPr>
              <a:t>Images in face identified</a:t>
            </a:r>
          </a:p>
          <a:p>
            <a:pPr marL="1381755" lvl="2" indent="-460585">
              <a:lnSpc>
                <a:spcPts val="4159"/>
              </a:lnSpc>
              <a:buFont typeface="Arial"/>
              <a:buChar char="⚬"/>
            </a:pPr>
            <a:r>
              <a:rPr lang="en-US" sz="3199">
                <a:solidFill>
                  <a:srgbClr val="1E1E1E"/>
                </a:solidFill>
                <a:latin typeface="Arimo"/>
              </a:rPr>
              <a:t>Embeddings extracted for test image faces</a:t>
            </a:r>
          </a:p>
          <a:p>
            <a:pPr marL="1381755" lvl="2" indent="-460585">
              <a:lnSpc>
                <a:spcPts val="4159"/>
              </a:lnSpc>
              <a:buFont typeface="Arial"/>
              <a:buChar char="⚬"/>
            </a:pPr>
            <a:r>
              <a:rPr lang="en-US" sz="3199">
                <a:solidFill>
                  <a:srgbClr val="1E1E1E"/>
                </a:solidFill>
                <a:latin typeface="Arimo"/>
              </a:rPr>
              <a:t>Compared with database for similarity</a:t>
            </a:r>
          </a:p>
          <a:p>
            <a:pPr marL="1381755" lvl="2" indent="-460585">
              <a:lnSpc>
                <a:spcPts val="4159"/>
              </a:lnSpc>
              <a:buFont typeface="Arial"/>
              <a:buChar char="⚬"/>
            </a:pPr>
            <a:r>
              <a:rPr lang="en-US" sz="3199">
                <a:solidFill>
                  <a:srgbClr val="1E1E1E"/>
                </a:solidFill>
                <a:latin typeface="Arimo"/>
              </a:rPr>
              <a:t>Identified</a:t>
            </a:r>
          </a:p>
          <a:p>
            <a:pPr marL="1381755" lvl="2" indent="-460585">
              <a:lnSpc>
                <a:spcPts val="4159"/>
              </a:lnSpc>
              <a:buFont typeface="Arial"/>
              <a:buChar char="⚬"/>
            </a:pPr>
            <a:r>
              <a:rPr lang="en-US" sz="3199">
                <a:solidFill>
                  <a:srgbClr val="1E1E1E"/>
                </a:solidFill>
                <a:latin typeface="Arimo"/>
              </a:rPr>
              <a:t>Export attendance by validation of members in the image</a:t>
            </a:r>
          </a:p>
          <a:p>
            <a:pPr>
              <a:lnSpc>
                <a:spcPts val="4159"/>
              </a:lnSpc>
            </a:pPr>
            <a:endParaRPr lang="en-US" sz="3199">
              <a:solidFill>
                <a:srgbClr val="1E1E1E"/>
              </a:solidFill>
              <a:latin typeface="Arimo"/>
            </a:endParaRPr>
          </a:p>
        </p:txBody>
      </p:sp>
      <p:grpSp>
        <p:nvGrpSpPr>
          <p:cNvPr id="4" name="Group 4"/>
          <p:cNvGrpSpPr/>
          <p:nvPr/>
        </p:nvGrpSpPr>
        <p:grpSpPr>
          <a:xfrm rot="-10800000">
            <a:off x="15776753" y="0"/>
            <a:ext cx="2813682" cy="2809180"/>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pic>
        <p:nvPicPr>
          <p:cNvPr id="6" name="Methodology">
            <a:hlinkClick r:id="" action="ppaction://media"/>
            <a:extLst>
              <a:ext uri="{FF2B5EF4-FFF2-40B4-BE49-F238E27FC236}">
                <a16:creationId xmlns:a16="http://schemas.microsoft.com/office/drawing/2014/main" id="{7E0277A8-E6C0-488D-901A-E2A016FF15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262475" y="920273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27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776753" y="0"/>
            <a:ext cx="2813682" cy="2809180"/>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pic>
        <p:nvPicPr>
          <p:cNvPr id="4" name="Picture 4"/>
          <p:cNvPicPr>
            <a:picLocks noChangeAspect="1"/>
          </p:cNvPicPr>
          <p:nvPr/>
        </p:nvPicPr>
        <p:blipFill>
          <a:blip r:embed="rId4"/>
          <a:srcRect/>
          <a:stretch>
            <a:fillRect/>
          </a:stretch>
        </p:blipFill>
        <p:spPr>
          <a:xfrm>
            <a:off x="5720162" y="2809180"/>
            <a:ext cx="6847675" cy="5843206"/>
          </a:xfrm>
          <a:prstGeom prst="rect">
            <a:avLst/>
          </a:prstGeom>
        </p:spPr>
      </p:pic>
      <p:sp>
        <p:nvSpPr>
          <p:cNvPr id="5" name="TextBox 5"/>
          <p:cNvSpPr txBox="1"/>
          <p:nvPr/>
        </p:nvSpPr>
        <p:spPr>
          <a:xfrm>
            <a:off x="1028700" y="100965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Inference</a:t>
            </a:r>
          </a:p>
        </p:txBody>
      </p:sp>
      <p:pic>
        <p:nvPicPr>
          <p:cNvPr id="6" name="INference 1">
            <a:hlinkClick r:id="" action="ppaction://media"/>
            <a:extLst>
              <a:ext uri="{FF2B5EF4-FFF2-40B4-BE49-F238E27FC236}">
                <a16:creationId xmlns:a16="http://schemas.microsoft.com/office/drawing/2014/main" id="{A36FE1FE-C29C-4964-A051-99C8F516E9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022638" y="950436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67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776753" y="0"/>
            <a:ext cx="2813682" cy="2809180"/>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pic>
        <p:nvPicPr>
          <p:cNvPr id="4" name="Picture 4"/>
          <p:cNvPicPr>
            <a:picLocks noChangeAspect="1"/>
          </p:cNvPicPr>
          <p:nvPr/>
        </p:nvPicPr>
        <p:blipFill>
          <a:blip r:embed="rId4"/>
          <a:srcRect/>
          <a:stretch>
            <a:fillRect/>
          </a:stretch>
        </p:blipFill>
        <p:spPr>
          <a:xfrm>
            <a:off x="1028700" y="2809180"/>
            <a:ext cx="3199590" cy="6148933"/>
          </a:xfrm>
          <a:prstGeom prst="rect">
            <a:avLst/>
          </a:prstGeom>
        </p:spPr>
      </p:pic>
      <p:pic>
        <p:nvPicPr>
          <p:cNvPr id="5" name="Picture 5"/>
          <p:cNvPicPr>
            <a:picLocks noChangeAspect="1"/>
          </p:cNvPicPr>
          <p:nvPr/>
        </p:nvPicPr>
        <p:blipFill>
          <a:blip r:embed="rId5"/>
          <a:srcRect/>
          <a:stretch>
            <a:fillRect/>
          </a:stretch>
        </p:blipFill>
        <p:spPr>
          <a:xfrm>
            <a:off x="4059773" y="2809180"/>
            <a:ext cx="4061857" cy="6229318"/>
          </a:xfrm>
          <a:prstGeom prst="rect">
            <a:avLst/>
          </a:prstGeom>
        </p:spPr>
      </p:pic>
      <p:pic>
        <p:nvPicPr>
          <p:cNvPr id="6" name="Picture 6"/>
          <p:cNvPicPr>
            <a:picLocks noChangeAspect="1"/>
          </p:cNvPicPr>
          <p:nvPr/>
        </p:nvPicPr>
        <p:blipFill>
          <a:blip r:embed="rId6"/>
          <a:srcRect/>
          <a:stretch>
            <a:fillRect/>
          </a:stretch>
        </p:blipFill>
        <p:spPr>
          <a:xfrm>
            <a:off x="7892009" y="2807229"/>
            <a:ext cx="2791643" cy="6146983"/>
          </a:xfrm>
          <a:prstGeom prst="rect">
            <a:avLst/>
          </a:prstGeom>
        </p:spPr>
      </p:pic>
      <p:pic>
        <p:nvPicPr>
          <p:cNvPr id="7" name="Picture 7"/>
          <p:cNvPicPr>
            <a:picLocks noChangeAspect="1"/>
          </p:cNvPicPr>
          <p:nvPr/>
        </p:nvPicPr>
        <p:blipFill>
          <a:blip r:embed="rId7"/>
          <a:srcRect/>
          <a:stretch>
            <a:fillRect/>
          </a:stretch>
        </p:blipFill>
        <p:spPr>
          <a:xfrm>
            <a:off x="10296274" y="2807229"/>
            <a:ext cx="3412911" cy="6145032"/>
          </a:xfrm>
          <a:prstGeom prst="rect">
            <a:avLst/>
          </a:prstGeom>
        </p:spPr>
      </p:pic>
      <p:pic>
        <p:nvPicPr>
          <p:cNvPr id="8" name="Picture 8"/>
          <p:cNvPicPr>
            <a:picLocks noChangeAspect="1"/>
          </p:cNvPicPr>
          <p:nvPr/>
        </p:nvPicPr>
        <p:blipFill>
          <a:blip r:embed="rId8"/>
          <a:srcRect/>
          <a:stretch>
            <a:fillRect/>
          </a:stretch>
        </p:blipFill>
        <p:spPr>
          <a:xfrm>
            <a:off x="13458867" y="2809180"/>
            <a:ext cx="4368945" cy="6071617"/>
          </a:xfrm>
          <a:prstGeom prst="rect">
            <a:avLst/>
          </a:prstGeom>
        </p:spPr>
      </p:pic>
      <p:sp>
        <p:nvSpPr>
          <p:cNvPr id="9" name="TextBox 9"/>
          <p:cNvSpPr txBox="1"/>
          <p:nvPr/>
        </p:nvSpPr>
        <p:spPr>
          <a:xfrm>
            <a:off x="1028700" y="100965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Inference</a:t>
            </a:r>
          </a:p>
        </p:txBody>
      </p:sp>
      <p:pic>
        <p:nvPicPr>
          <p:cNvPr id="10" name="Inference 2">
            <a:hlinkClick r:id="" action="ppaction://media"/>
            <a:extLst>
              <a:ext uri="{FF2B5EF4-FFF2-40B4-BE49-F238E27FC236}">
                <a16:creationId xmlns:a16="http://schemas.microsoft.com/office/drawing/2014/main" id="{AD31D32B-AE42-4A0B-9BC6-F6AB36BC17A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6362363" y="963453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39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1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776753" y="0"/>
            <a:ext cx="2813682" cy="2809180"/>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sp>
        <p:nvSpPr>
          <p:cNvPr id="4" name="TextBox 4"/>
          <p:cNvSpPr txBox="1"/>
          <p:nvPr/>
        </p:nvSpPr>
        <p:spPr>
          <a:xfrm>
            <a:off x="1028700" y="1155127"/>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Conclusion</a:t>
            </a:r>
          </a:p>
        </p:txBody>
      </p:sp>
      <p:sp>
        <p:nvSpPr>
          <p:cNvPr id="5" name="TextBox 5"/>
          <p:cNvSpPr txBox="1"/>
          <p:nvPr/>
        </p:nvSpPr>
        <p:spPr>
          <a:xfrm>
            <a:off x="1028700" y="2752030"/>
            <a:ext cx="14185859" cy="6817360"/>
          </a:xfrm>
          <a:prstGeom prst="rect">
            <a:avLst/>
          </a:prstGeom>
        </p:spPr>
        <p:txBody>
          <a:bodyPr lIns="0" tIns="0" rIns="0" bIns="0" rtlCol="0" anchor="t">
            <a:spAutoFit/>
          </a:bodyPr>
          <a:lstStyle/>
          <a:p>
            <a:pPr marL="690877" lvl="1" indent="-345439">
              <a:lnSpc>
                <a:spcPts val="4159"/>
              </a:lnSpc>
              <a:buFont typeface="Arial"/>
              <a:buChar char="•"/>
            </a:pPr>
            <a:r>
              <a:rPr lang="en-US" sz="3199">
                <a:solidFill>
                  <a:srgbClr val="1E1E1E"/>
                </a:solidFill>
                <a:latin typeface="Play"/>
              </a:rPr>
              <a:t> T</a:t>
            </a:r>
            <a:r>
              <a:rPr lang="en-US" sz="3199">
                <a:solidFill>
                  <a:srgbClr val="1E1E1E"/>
                </a:solidFill>
                <a:latin typeface="Arimo"/>
              </a:rPr>
              <a:t>hus we can see tha</a:t>
            </a:r>
            <a:r>
              <a:rPr lang="en-US" sz="3199">
                <a:solidFill>
                  <a:srgbClr val="1E1E1E"/>
                </a:solidFill>
                <a:latin typeface="Play"/>
              </a:rPr>
              <a:t>t the python script can perform facial recognition and detection which is in turn implemented for attendance validation. Test images have been used to estimate its performance and the script has been able to correctly identify the users as expected by using embeddings extracted by FaceNet. </a:t>
            </a:r>
          </a:p>
          <a:p>
            <a:pPr>
              <a:lnSpc>
                <a:spcPts val="4159"/>
              </a:lnSpc>
            </a:pPr>
            <a:endParaRPr lang="en-US" sz="3199">
              <a:solidFill>
                <a:srgbClr val="1E1E1E"/>
              </a:solidFill>
              <a:latin typeface="Play"/>
            </a:endParaRPr>
          </a:p>
          <a:p>
            <a:pPr marL="690877" lvl="1" indent="-345439">
              <a:lnSpc>
                <a:spcPts val="4159"/>
              </a:lnSpc>
              <a:buFont typeface="Arial"/>
              <a:buChar char="•"/>
            </a:pPr>
            <a:r>
              <a:rPr lang="en-US" sz="3199">
                <a:solidFill>
                  <a:srgbClr val="1E1E1E"/>
                </a:solidFill>
                <a:latin typeface="Play"/>
              </a:rPr>
              <a:t>The above algorithm can either be loaded onto a microprocessor like Raspberry Pi for onboard processing or can be loaded to a remote server that can fetch the images from a classroom’s CCTV footage to do the processing off-board. It can also be implemented as an Android app that can be used by Teachers and Employers to maintain attendance.</a:t>
            </a:r>
          </a:p>
          <a:p>
            <a:pPr>
              <a:lnSpc>
                <a:spcPts val="4159"/>
              </a:lnSpc>
            </a:pPr>
            <a:endParaRPr lang="en-US" sz="3199">
              <a:solidFill>
                <a:srgbClr val="1E1E1E"/>
              </a:solidFill>
              <a:latin typeface="Play"/>
            </a:endParaRPr>
          </a:p>
          <a:p>
            <a:pPr>
              <a:lnSpc>
                <a:spcPts val="4159"/>
              </a:lnSpc>
            </a:pPr>
            <a:r>
              <a:rPr lang="en-US" sz="3199">
                <a:solidFill>
                  <a:srgbClr val="1E1E1E"/>
                </a:solidFill>
                <a:latin typeface="Play"/>
              </a:rPr>
              <a:t> </a:t>
            </a:r>
          </a:p>
        </p:txBody>
      </p:sp>
      <p:pic>
        <p:nvPicPr>
          <p:cNvPr id="6" name="Conclusion 1">
            <a:hlinkClick r:id="" action="ppaction://media"/>
            <a:extLst>
              <a:ext uri="{FF2B5EF4-FFF2-40B4-BE49-F238E27FC236}">
                <a16:creationId xmlns:a16="http://schemas.microsoft.com/office/drawing/2014/main" id="{F9D57C09-0668-4783-93A1-5E2A3136C0B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224375" y="938688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9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776753" y="0"/>
            <a:ext cx="2813682" cy="2809180"/>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sp>
        <p:nvSpPr>
          <p:cNvPr id="4" name="TextBox 4"/>
          <p:cNvSpPr txBox="1"/>
          <p:nvPr/>
        </p:nvSpPr>
        <p:spPr>
          <a:xfrm>
            <a:off x="1028700" y="1155127"/>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Conclusion</a:t>
            </a:r>
          </a:p>
        </p:txBody>
      </p:sp>
      <p:sp>
        <p:nvSpPr>
          <p:cNvPr id="5" name="TextBox 5"/>
          <p:cNvSpPr txBox="1"/>
          <p:nvPr/>
        </p:nvSpPr>
        <p:spPr>
          <a:xfrm>
            <a:off x="1028700" y="2752030"/>
            <a:ext cx="14185859" cy="5774373"/>
          </a:xfrm>
          <a:prstGeom prst="rect">
            <a:avLst/>
          </a:prstGeom>
        </p:spPr>
        <p:txBody>
          <a:bodyPr lIns="0" tIns="0" rIns="0" bIns="0" rtlCol="0" anchor="t">
            <a:spAutoFit/>
          </a:bodyPr>
          <a:lstStyle/>
          <a:p>
            <a:pPr marL="690877" lvl="1" indent="-345439">
              <a:lnSpc>
                <a:spcPts val="4159"/>
              </a:lnSpc>
              <a:buFont typeface="Arial"/>
              <a:buChar char="•"/>
            </a:pPr>
            <a:r>
              <a:rPr lang="en-US" sz="3199">
                <a:solidFill>
                  <a:srgbClr val="1E1E1E"/>
                </a:solidFill>
                <a:latin typeface="Play"/>
              </a:rPr>
              <a:t>Implementation was also tested using a Raspberry Pi wherein the Pi was made to upload an image captured by an attached web camera to a cloud database and then this image was fetched by a computer system acting as a server for testing purposes and by running the script, attendance logging was validated.</a:t>
            </a:r>
          </a:p>
          <a:p>
            <a:pPr>
              <a:lnSpc>
                <a:spcPts val="4159"/>
              </a:lnSpc>
            </a:pPr>
            <a:endParaRPr lang="en-US" sz="3199">
              <a:solidFill>
                <a:srgbClr val="1E1E1E"/>
              </a:solidFill>
              <a:latin typeface="Play"/>
            </a:endParaRPr>
          </a:p>
          <a:p>
            <a:pPr marL="690877" lvl="1" indent="-345439">
              <a:lnSpc>
                <a:spcPts val="4159"/>
              </a:lnSpc>
              <a:buFont typeface="Arial"/>
              <a:buChar char="•"/>
            </a:pPr>
            <a:r>
              <a:rPr lang="en-US" sz="3199">
                <a:solidFill>
                  <a:srgbClr val="1E1E1E"/>
                </a:solidFill>
                <a:latin typeface="Arimo"/>
              </a:rPr>
              <a:t> Thus we have implemented an Automatic Attendance System using Face Recognition in Python.</a:t>
            </a:r>
          </a:p>
          <a:p>
            <a:pPr>
              <a:lnSpc>
                <a:spcPts val="4159"/>
              </a:lnSpc>
            </a:pPr>
            <a:endParaRPr lang="en-US" sz="3199">
              <a:solidFill>
                <a:srgbClr val="1E1E1E"/>
              </a:solidFill>
              <a:latin typeface="Arimo"/>
            </a:endParaRPr>
          </a:p>
          <a:p>
            <a:pPr marL="690877" lvl="1" indent="-345439">
              <a:lnSpc>
                <a:spcPts val="4159"/>
              </a:lnSpc>
              <a:buFont typeface="Arial"/>
              <a:buChar char="•"/>
            </a:pPr>
            <a:r>
              <a:rPr lang="en-US" sz="3199">
                <a:solidFill>
                  <a:srgbClr val="1E1E1E"/>
                </a:solidFill>
                <a:latin typeface="Play"/>
              </a:rPr>
              <a:t>GitHub link: https://github.com/sam189239/face_attendance </a:t>
            </a:r>
          </a:p>
          <a:p>
            <a:pPr>
              <a:lnSpc>
                <a:spcPts val="4159"/>
              </a:lnSpc>
            </a:pPr>
            <a:endParaRPr lang="en-US" sz="3199">
              <a:solidFill>
                <a:srgbClr val="1E1E1E"/>
              </a:solidFill>
              <a:latin typeface="Play"/>
            </a:endParaRPr>
          </a:p>
        </p:txBody>
      </p:sp>
      <p:pic>
        <p:nvPicPr>
          <p:cNvPr id="6" name="Conclusion">
            <a:hlinkClick r:id="" action="ppaction://media"/>
            <a:extLst>
              <a:ext uri="{FF2B5EF4-FFF2-40B4-BE49-F238E27FC236}">
                <a16:creationId xmlns:a16="http://schemas.microsoft.com/office/drawing/2014/main" id="{F3F2B173-57FD-4F4F-AC5B-62B4CF4B03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159288" y="943768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25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776753" y="0"/>
            <a:ext cx="2813682" cy="2809180"/>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sp>
        <p:nvSpPr>
          <p:cNvPr id="4" name="TextBox 4"/>
          <p:cNvSpPr txBox="1"/>
          <p:nvPr/>
        </p:nvSpPr>
        <p:spPr>
          <a:xfrm>
            <a:off x="1028700" y="1155127"/>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References</a:t>
            </a:r>
          </a:p>
        </p:txBody>
      </p:sp>
      <p:sp>
        <p:nvSpPr>
          <p:cNvPr id="5" name="TextBox 5"/>
          <p:cNvSpPr txBox="1"/>
          <p:nvPr/>
        </p:nvSpPr>
        <p:spPr>
          <a:xfrm>
            <a:off x="1028700" y="2752030"/>
            <a:ext cx="14185859" cy="5779135"/>
          </a:xfrm>
          <a:prstGeom prst="rect">
            <a:avLst/>
          </a:prstGeom>
        </p:spPr>
        <p:txBody>
          <a:bodyPr lIns="0" tIns="0" rIns="0" bIns="0" rtlCol="0" anchor="t">
            <a:spAutoFit/>
          </a:bodyPr>
          <a:lstStyle/>
          <a:p>
            <a:pPr>
              <a:lnSpc>
                <a:spcPts val="4159"/>
              </a:lnSpc>
            </a:pPr>
            <a:endParaRPr/>
          </a:p>
          <a:p>
            <a:pPr marL="690877" lvl="1" indent="-345439">
              <a:lnSpc>
                <a:spcPts val="4159"/>
              </a:lnSpc>
              <a:buFont typeface="Arial"/>
              <a:buChar char="•"/>
            </a:pPr>
            <a:r>
              <a:rPr lang="en-US" sz="3199">
                <a:solidFill>
                  <a:srgbClr val="1E1E1E"/>
                </a:solidFill>
                <a:latin typeface="Arimo"/>
              </a:rPr>
              <a:t>ht</a:t>
            </a:r>
            <a:r>
              <a:rPr lang="en-US" sz="3199">
                <a:solidFill>
                  <a:srgbClr val="1E1E1E"/>
                </a:solidFill>
                <a:latin typeface="Play"/>
              </a:rPr>
              <a:t>tps://en.wikipedia.org/wiki/Python_(programming_language)</a:t>
            </a:r>
          </a:p>
          <a:p>
            <a:pPr>
              <a:lnSpc>
                <a:spcPts val="4159"/>
              </a:lnSpc>
            </a:pPr>
            <a:endParaRPr lang="en-US" sz="3199">
              <a:solidFill>
                <a:srgbClr val="1E1E1E"/>
              </a:solidFill>
              <a:latin typeface="Play"/>
            </a:endParaRPr>
          </a:p>
          <a:p>
            <a:pPr marL="690877" lvl="1" indent="-345439">
              <a:lnSpc>
                <a:spcPts val="4159"/>
              </a:lnSpc>
              <a:buFont typeface="Arial"/>
              <a:buChar char="•"/>
            </a:pPr>
            <a:r>
              <a:rPr lang="en-US" sz="3199">
                <a:solidFill>
                  <a:srgbClr val="1E1E1E"/>
                </a:solidFill>
                <a:latin typeface="Play"/>
              </a:rPr>
              <a:t>https://medium.com/@iselagradilla94/multi-task-cascaded-convolutional-networks-mtcnn-for-face-detection-and-facial-landmark-alignment-7c21e8007923</a:t>
            </a:r>
          </a:p>
          <a:p>
            <a:pPr>
              <a:lnSpc>
                <a:spcPts val="4159"/>
              </a:lnSpc>
            </a:pPr>
            <a:endParaRPr lang="en-US" sz="3199">
              <a:solidFill>
                <a:srgbClr val="1E1E1E"/>
              </a:solidFill>
              <a:latin typeface="Play"/>
            </a:endParaRPr>
          </a:p>
          <a:p>
            <a:pPr marL="690877" lvl="1" indent="-345439">
              <a:lnSpc>
                <a:spcPts val="4159"/>
              </a:lnSpc>
              <a:buFont typeface="Arial"/>
              <a:buChar char="•"/>
            </a:pPr>
            <a:r>
              <a:rPr lang="en-US" sz="3199">
                <a:solidFill>
                  <a:srgbClr val="1E1E1E"/>
                </a:solidFill>
                <a:latin typeface="Play"/>
              </a:rPr>
              <a:t>https://www.geeksforgeeks.org/facenet-using-facial-recognition-system/</a:t>
            </a:r>
          </a:p>
          <a:p>
            <a:pPr>
              <a:lnSpc>
                <a:spcPts val="4159"/>
              </a:lnSpc>
            </a:pPr>
            <a:endParaRPr lang="en-US" sz="3199">
              <a:solidFill>
                <a:srgbClr val="1E1E1E"/>
              </a:solidFill>
              <a:latin typeface="Play"/>
            </a:endParaRPr>
          </a:p>
          <a:p>
            <a:pPr marL="690877" lvl="1" indent="-345439">
              <a:lnSpc>
                <a:spcPts val="4159"/>
              </a:lnSpc>
              <a:buFont typeface="Arial"/>
              <a:buChar char="•"/>
            </a:pPr>
            <a:r>
              <a:rPr lang="en-US" sz="3199">
                <a:solidFill>
                  <a:srgbClr val="1E1E1E"/>
                </a:solidFill>
                <a:latin typeface="Play"/>
              </a:rPr>
              <a:t>https://en.wikipedia.org/wiki/OpenCV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2" name="TextBox 2"/>
          <p:cNvSpPr txBox="1"/>
          <p:nvPr/>
        </p:nvSpPr>
        <p:spPr>
          <a:xfrm>
            <a:off x="3953429" y="4514850"/>
            <a:ext cx="10381141" cy="1238250"/>
          </a:xfrm>
          <a:prstGeom prst="rect">
            <a:avLst/>
          </a:prstGeom>
        </p:spPr>
        <p:txBody>
          <a:bodyPr lIns="0" tIns="0" rIns="0" bIns="0" rtlCol="0" anchor="t">
            <a:spAutoFit/>
          </a:bodyPr>
          <a:lstStyle/>
          <a:p>
            <a:pPr algn="ctr">
              <a:lnSpc>
                <a:spcPts val="9600"/>
              </a:lnSpc>
            </a:pPr>
            <a:r>
              <a:rPr lang="en-US" sz="8000" spc="-80">
                <a:solidFill>
                  <a:srgbClr val="FFFFFF"/>
                </a:solidFill>
                <a:latin typeface="Play Bold"/>
              </a:rPr>
              <a:t>End of Report</a:t>
            </a:r>
          </a:p>
        </p:txBody>
      </p:sp>
      <p:grpSp>
        <p:nvGrpSpPr>
          <p:cNvPr id="3" name="Group 3"/>
          <p:cNvGrpSpPr/>
          <p:nvPr/>
        </p:nvGrpSpPr>
        <p:grpSpPr>
          <a:xfrm rot="5400000">
            <a:off x="0" y="0"/>
            <a:ext cx="5711438" cy="5702300"/>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43705" y="1653536"/>
            <a:ext cx="12929436" cy="1238250"/>
          </a:xfrm>
          <a:prstGeom prst="rect">
            <a:avLst/>
          </a:prstGeom>
        </p:spPr>
        <p:txBody>
          <a:bodyPr lIns="0" tIns="0" rIns="0" bIns="0" rtlCol="0" anchor="t">
            <a:spAutoFit/>
          </a:bodyPr>
          <a:lstStyle/>
          <a:p>
            <a:pPr>
              <a:lnSpc>
                <a:spcPts val="9600"/>
              </a:lnSpc>
            </a:pPr>
            <a:r>
              <a:rPr lang="en-US" sz="8000" spc="-80">
                <a:solidFill>
                  <a:srgbClr val="2279DF"/>
                </a:solidFill>
                <a:latin typeface="Play Bold"/>
              </a:rPr>
              <a:t>Contents</a:t>
            </a:r>
          </a:p>
        </p:txBody>
      </p:sp>
      <p:sp>
        <p:nvSpPr>
          <p:cNvPr id="3" name="TextBox 3"/>
          <p:cNvSpPr txBox="1"/>
          <p:nvPr/>
        </p:nvSpPr>
        <p:spPr>
          <a:xfrm>
            <a:off x="1043705" y="3078170"/>
            <a:ext cx="11075869" cy="419100"/>
          </a:xfrm>
          <a:prstGeom prst="rect">
            <a:avLst/>
          </a:prstGeom>
        </p:spPr>
        <p:txBody>
          <a:bodyPr lIns="0" tIns="0" rIns="0" bIns="0" rtlCol="0" anchor="t">
            <a:spAutoFit/>
          </a:bodyPr>
          <a:lstStyle/>
          <a:p>
            <a:pPr marL="0" lvl="0" indent="0" algn="l">
              <a:lnSpc>
                <a:spcPts val="3360"/>
              </a:lnSpc>
            </a:pPr>
            <a:r>
              <a:rPr lang="en-US" sz="2800" u="none">
                <a:solidFill>
                  <a:srgbClr val="1E1E1E"/>
                </a:solidFill>
                <a:latin typeface="Play Bold"/>
              </a:rPr>
              <a:t>A brief look at what we will discuss on this report</a:t>
            </a:r>
          </a:p>
        </p:txBody>
      </p:sp>
      <p:sp>
        <p:nvSpPr>
          <p:cNvPr id="4" name="TextBox 4"/>
          <p:cNvSpPr txBox="1"/>
          <p:nvPr/>
        </p:nvSpPr>
        <p:spPr>
          <a:xfrm>
            <a:off x="1028700" y="3597999"/>
            <a:ext cx="9156595" cy="5203190"/>
          </a:xfrm>
          <a:prstGeom prst="rect">
            <a:avLst/>
          </a:prstGeom>
        </p:spPr>
        <p:txBody>
          <a:bodyPr lIns="0" tIns="0" rIns="0" bIns="0" rtlCol="0" anchor="t">
            <a:spAutoFit/>
          </a:bodyPr>
          <a:lstStyle/>
          <a:p>
            <a:pPr marL="561340" lvl="1" indent="-280670">
              <a:lnSpc>
                <a:spcPts val="5200"/>
              </a:lnSpc>
              <a:buFont typeface="Arial"/>
              <a:buChar char="•"/>
            </a:pPr>
            <a:r>
              <a:rPr lang="en-US" sz="2600">
                <a:solidFill>
                  <a:srgbClr val="1E1E1E"/>
                </a:solidFill>
                <a:latin typeface="Play"/>
              </a:rPr>
              <a:t>Abstract</a:t>
            </a:r>
          </a:p>
          <a:p>
            <a:pPr marL="561341" lvl="1" indent="-280670">
              <a:lnSpc>
                <a:spcPts val="5200"/>
              </a:lnSpc>
              <a:buFont typeface="Arial"/>
              <a:buChar char="•"/>
            </a:pPr>
            <a:r>
              <a:rPr lang="en-US" sz="2600">
                <a:solidFill>
                  <a:srgbClr val="1E1E1E"/>
                </a:solidFill>
                <a:latin typeface="Play"/>
              </a:rPr>
              <a:t>Objective</a:t>
            </a:r>
          </a:p>
          <a:p>
            <a:pPr marL="561341" lvl="1" indent="-280670">
              <a:lnSpc>
                <a:spcPts val="5200"/>
              </a:lnSpc>
              <a:buFont typeface="Arial"/>
              <a:buChar char="•"/>
            </a:pPr>
            <a:r>
              <a:rPr lang="en-US" sz="2600">
                <a:solidFill>
                  <a:srgbClr val="1E1E1E"/>
                </a:solidFill>
                <a:latin typeface="Play"/>
              </a:rPr>
              <a:t>Requirements</a:t>
            </a:r>
          </a:p>
          <a:p>
            <a:pPr marL="561341" lvl="1" indent="-280670">
              <a:lnSpc>
                <a:spcPts val="5200"/>
              </a:lnSpc>
              <a:buFont typeface="Arial"/>
              <a:buChar char="•"/>
            </a:pPr>
            <a:r>
              <a:rPr lang="en-US" sz="2600">
                <a:solidFill>
                  <a:srgbClr val="1E1E1E"/>
                </a:solidFill>
                <a:latin typeface="Play"/>
              </a:rPr>
              <a:t>Block Diagram</a:t>
            </a:r>
          </a:p>
          <a:p>
            <a:pPr marL="561341" lvl="1" indent="-280670">
              <a:lnSpc>
                <a:spcPts val="5200"/>
              </a:lnSpc>
              <a:buFont typeface="Arial"/>
              <a:buChar char="•"/>
            </a:pPr>
            <a:r>
              <a:rPr lang="en-US" sz="2600">
                <a:solidFill>
                  <a:srgbClr val="1E1E1E"/>
                </a:solidFill>
                <a:latin typeface="Play"/>
              </a:rPr>
              <a:t>Methodology</a:t>
            </a:r>
          </a:p>
          <a:p>
            <a:pPr marL="561341" lvl="1" indent="-280670">
              <a:lnSpc>
                <a:spcPts val="5200"/>
              </a:lnSpc>
              <a:buFont typeface="Arial"/>
              <a:buChar char="•"/>
            </a:pPr>
            <a:r>
              <a:rPr lang="en-US" sz="2600">
                <a:solidFill>
                  <a:srgbClr val="1E1E1E"/>
                </a:solidFill>
                <a:latin typeface="Play"/>
              </a:rPr>
              <a:t>Inference</a:t>
            </a:r>
          </a:p>
          <a:p>
            <a:pPr marL="561341" lvl="1" indent="-280670">
              <a:lnSpc>
                <a:spcPts val="5200"/>
              </a:lnSpc>
              <a:buFont typeface="Arial"/>
              <a:buChar char="•"/>
            </a:pPr>
            <a:r>
              <a:rPr lang="en-US" sz="2600">
                <a:solidFill>
                  <a:srgbClr val="1E1E1E"/>
                </a:solidFill>
                <a:latin typeface="Play"/>
              </a:rPr>
              <a:t>Conclusion</a:t>
            </a:r>
          </a:p>
          <a:p>
            <a:pPr marL="561340" lvl="1" indent="-280670">
              <a:lnSpc>
                <a:spcPts val="5200"/>
              </a:lnSpc>
              <a:buFont typeface="Arial"/>
              <a:buChar char="•"/>
            </a:pPr>
            <a:r>
              <a:rPr lang="en-US" sz="2600">
                <a:solidFill>
                  <a:srgbClr val="1E1E1E"/>
                </a:solidFill>
                <a:latin typeface="Play"/>
              </a:rPr>
              <a:t>References</a:t>
            </a:r>
          </a:p>
        </p:txBody>
      </p:sp>
      <p:grpSp>
        <p:nvGrpSpPr>
          <p:cNvPr id="5" name="Group 5"/>
          <p:cNvGrpSpPr/>
          <p:nvPr/>
        </p:nvGrpSpPr>
        <p:grpSpPr>
          <a:xfrm>
            <a:off x="12119574" y="3266052"/>
            <a:ext cx="7188914" cy="8764322"/>
            <a:chOff x="0" y="0"/>
            <a:chExt cx="9585219" cy="11685763"/>
          </a:xfrm>
        </p:grpSpPr>
        <p:grpSp>
          <p:nvGrpSpPr>
            <p:cNvPr id="6" name="Group 6"/>
            <p:cNvGrpSpPr/>
            <p:nvPr/>
          </p:nvGrpSpPr>
          <p:grpSpPr>
            <a:xfrm rot="-2700000">
              <a:off x="-562750" y="7790982"/>
              <a:ext cx="7429400" cy="1485661"/>
              <a:chOff x="0" y="0"/>
              <a:chExt cx="31900754" cy="6379210"/>
            </a:xfrm>
          </p:grpSpPr>
          <p:sp>
            <p:nvSpPr>
              <p:cNvPr id="7" name="Freeform 7"/>
              <p:cNvSpPr/>
              <p:nvPr/>
            </p:nvSpPr>
            <p:spPr>
              <a:xfrm>
                <a:off x="0" y="0"/>
                <a:ext cx="31900754" cy="6379210"/>
              </a:xfrm>
              <a:custGeom>
                <a:avLst/>
                <a:gdLst/>
                <a:ahLst/>
                <a:cxnLst/>
                <a:rect l="l" t="t" r="r" b="b"/>
                <a:pathLst>
                  <a:path w="31900754" h="6379210">
                    <a:moveTo>
                      <a:pt x="25204906" y="0"/>
                    </a:moveTo>
                    <a:lnTo>
                      <a:pt x="8024961" y="0"/>
                    </a:lnTo>
                    <a:lnTo>
                      <a:pt x="6736464" y="7620"/>
                    </a:lnTo>
                    <a:lnTo>
                      <a:pt x="0" y="6379210"/>
                    </a:lnTo>
                    <a:lnTo>
                      <a:pt x="25254845" y="6379210"/>
                    </a:lnTo>
                    <a:lnTo>
                      <a:pt x="31900754" y="0"/>
                    </a:lnTo>
                    <a:close/>
                  </a:path>
                </a:pathLst>
              </a:custGeom>
              <a:solidFill>
                <a:srgbClr val="1E1E1E"/>
              </a:solidFill>
            </p:spPr>
          </p:sp>
        </p:grpSp>
        <p:grpSp>
          <p:nvGrpSpPr>
            <p:cNvPr id="8" name="Group 8"/>
            <p:cNvGrpSpPr/>
            <p:nvPr/>
          </p:nvGrpSpPr>
          <p:grpSpPr>
            <a:xfrm rot="-2700000">
              <a:off x="3734095" y="6248668"/>
              <a:ext cx="6125442" cy="1485661"/>
              <a:chOff x="0" y="0"/>
              <a:chExt cx="26301750" cy="6379210"/>
            </a:xfrm>
          </p:grpSpPr>
          <p:sp>
            <p:nvSpPr>
              <p:cNvPr id="9" name="Freeform 9"/>
              <p:cNvSpPr/>
              <p:nvPr/>
            </p:nvSpPr>
            <p:spPr>
              <a:xfrm>
                <a:off x="0" y="0"/>
                <a:ext cx="26301750" cy="6379210"/>
              </a:xfrm>
              <a:custGeom>
                <a:avLst/>
                <a:gdLst/>
                <a:ahLst/>
                <a:cxnLst/>
                <a:rect l="l" t="t" r="r" b="b"/>
                <a:pathLst>
                  <a:path w="26301750" h="6379210">
                    <a:moveTo>
                      <a:pt x="19619477" y="0"/>
                    </a:moveTo>
                    <a:lnTo>
                      <a:pt x="7607643" y="0"/>
                    </a:lnTo>
                    <a:lnTo>
                      <a:pt x="6706756" y="7620"/>
                    </a:lnTo>
                    <a:lnTo>
                      <a:pt x="0" y="6379210"/>
                    </a:lnTo>
                    <a:lnTo>
                      <a:pt x="19655841" y="6379210"/>
                    </a:lnTo>
                    <a:lnTo>
                      <a:pt x="26301750" y="0"/>
                    </a:lnTo>
                    <a:close/>
                  </a:path>
                </a:pathLst>
              </a:custGeom>
              <a:solidFill>
                <a:srgbClr val="2279DF"/>
              </a:solidFill>
            </p:spPr>
          </p:sp>
        </p:grpSp>
        <p:grpSp>
          <p:nvGrpSpPr>
            <p:cNvPr id="10" name="Group 10"/>
            <p:cNvGrpSpPr/>
            <p:nvPr/>
          </p:nvGrpSpPr>
          <p:grpSpPr>
            <a:xfrm rot="-2700000">
              <a:off x="3831566" y="1948101"/>
              <a:ext cx="6125442" cy="1485661"/>
              <a:chOff x="0" y="0"/>
              <a:chExt cx="26301750" cy="6379210"/>
            </a:xfrm>
          </p:grpSpPr>
          <p:sp>
            <p:nvSpPr>
              <p:cNvPr id="11" name="Freeform 11"/>
              <p:cNvSpPr/>
              <p:nvPr/>
            </p:nvSpPr>
            <p:spPr>
              <a:xfrm>
                <a:off x="0" y="0"/>
                <a:ext cx="26301750" cy="6379210"/>
              </a:xfrm>
              <a:custGeom>
                <a:avLst/>
                <a:gdLst/>
                <a:ahLst/>
                <a:cxnLst/>
                <a:rect l="l" t="t" r="r" b="b"/>
                <a:pathLst>
                  <a:path w="26301750" h="6379210">
                    <a:moveTo>
                      <a:pt x="19619477" y="0"/>
                    </a:moveTo>
                    <a:lnTo>
                      <a:pt x="7607643" y="0"/>
                    </a:lnTo>
                    <a:lnTo>
                      <a:pt x="6706756" y="7620"/>
                    </a:lnTo>
                    <a:lnTo>
                      <a:pt x="0" y="6379210"/>
                    </a:lnTo>
                    <a:lnTo>
                      <a:pt x="19655841" y="6379210"/>
                    </a:lnTo>
                    <a:lnTo>
                      <a:pt x="26301750" y="0"/>
                    </a:lnTo>
                    <a:close/>
                  </a:path>
                </a:pathLst>
              </a:custGeom>
              <a:solidFill>
                <a:srgbClr val="2279DF"/>
              </a:solidFill>
            </p:spPr>
          </p:sp>
        </p:grpSp>
      </p:grpSp>
      <p:pic>
        <p:nvPicPr>
          <p:cNvPr id="12" name="Contents">
            <a:hlinkClick r:id="" action="ppaction://media"/>
            <a:extLst>
              <a:ext uri="{FF2B5EF4-FFF2-40B4-BE49-F238E27FC236}">
                <a16:creationId xmlns:a16="http://schemas.microsoft.com/office/drawing/2014/main" id="{B17C8CCE-FC80-4088-8224-EA2176620F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6884650" y="92551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28"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218053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Abstract</a:t>
            </a:r>
          </a:p>
        </p:txBody>
      </p:sp>
      <p:sp>
        <p:nvSpPr>
          <p:cNvPr id="3" name="TextBox 3"/>
          <p:cNvSpPr txBox="1"/>
          <p:nvPr/>
        </p:nvSpPr>
        <p:spPr>
          <a:xfrm>
            <a:off x="1028700" y="3717035"/>
            <a:ext cx="14185859" cy="3664585"/>
          </a:xfrm>
          <a:prstGeom prst="rect">
            <a:avLst/>
          </a:prstGeom>
        </p:spPr>
        <p:txBody>
          <a:bodyPr lIns="0" tIns="0" rIns="0" bIns="0" rtlCol="0" anchor="t">
            <a:spAutoFit/>
          </a:bodyPr>
          <a:lstStyle/>
          <a:p>
            <a:pPr>
              <a:lnSpc>
                <a:spcPts val="4159"/>
              </a:lnSpc>
            </a:pPr>
            <a:r>
              <a:rPr lang="en-US" sz="3199">
                <a:solidFill>
                  <a:srgbClr val="1E1E1E"/>
                </a:solidFill>
                <a:latin typeface="Play"/>
              </a:rPr>
              <a:t>A facial recognition system is a technology capable of matching a human face from a digital image or a video frame against a database of faces, typically employed to authenticate users through ID verification services, works by pinpointing and measuring facial features from a given image. Although the accuracy of facial recognition systems as biometric technology is lower than iris recognition and fingerprint recognition, it is widely adopted due to its contactless process and this is very favourable during this pandemic situation.</a:t>
            </a:r>
          </a:p>
        </p:txBody>
      </p:sp>
      <p:grpSp>
        <p:nvGrpSpPr>
          <p:cNvPr id="4" name="Group 4"/>
          <p:cNvGrpSpPr/>
          <p:nvPr/>
        </p:nvGrpSpPr>
        <p:grpSpPr>
          <a:xfrm rot="-10800000">
            <a:off x="15776753" y="0"/>
            <a:ext cx="2813682" cy="2809180"/>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pic>
        <p:nvPicPr>
          <p:cNvPr id="6" name="Abstract">
            <a:hlinkClick r:id="" action="ppaction://media"/>
            <a:extLst>
              <a:ext uri="{FF2B5EF4-FFF2-40B4-BE49-F238E27FC236}">
                <a16:creationId xmlns:a16="http://schemas.microsoft.com/office/drawing/2014/main" id="{A1E58420-CBA2-4FB6-8C11-31D09C0420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5011400" y="86487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24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218053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Objective</a:t>
            </a:r>
          </a:p>
        </p:txBody>
      </p:sp>
      <p:sp>
        <p:nvSpPr>
          <p:cNvPr id="3" name="TextBox 3"/>
          <p:cNvSpPr txBox="1"/>
          <p:nvPr/>
        </p:nvSpPr>
        <p:spPr>
          <a:xfrm>
            <a:off x="1028700" y="3717035"/>
            <a:ext cx="14185859" cy="4207510"/>
          </a:xfrm>
          <a:prstGeom prst="rect">
            <a:avLst/>
          </a:prstGeom>
        </p:spPr>
        <p:txBody>
          <a:bodyPr lIns="0" tIns="0" rIns="0" bIns="0" rtlCol="0" anchor="t">
            <a:spAutoFit/>
          </a:bodyPr>
          <a:lstStyle/>
          <a:p>
            <a:pPr>
              <a:lnSpc>
                <a:spcPts val="4159"/>
              </a:lnSpc>
            </a:pPr>
            <a:r>
              <a:rPr lang="en-US" sz="3199">
                <a:solidFill>
                  <a:srgbClr val="1E1E1E"/>
                </a:solidFill>
                <a:latin typeface="Play"/>
              </a:rPr>
              <a:t>To set up a contactless automatic attendance system using face recognition that can be easily deployed and implemented. </a:t>
            </a:r>
          </a:p>
          <a:p>
            <a:pPr>
              <a:lnSpc>
                <a:spcPts val="4159"/>
              </a:lnSpc>
            </a:pPr>
            <a:r>
              <a:rPr lang="en-US" sz="3199">
                <a:solidFill>
                  <a:srgbClr val="1E1E1E"/>
                </a:solidFill>
                <a:latin typeface="Play"/>
              </a:rPr>
              <a:t>This would help in </a:t>
            </a:r>
          </a:p>
          <a:p>
            <a:pPr marL="690877" lvl="1" indent="-345439">
              <a:lnSpc>
                <a:spcPts val="4159"/>
              </a:lnSpc>
              <a:buFont typeface="Arial"/>
              <a:buChar char="•"/>
            </a:pPr>
            <a:r>
              <a:rPr lang="en-US" sz="3199">
                <a:solidFill>
                  <a:srgbClr val="1E1E1E"/>
                </a:solidFill>
                <a:latin typeface="Play"/>
              </a:rPr>
              <a:t>Eliminating chances of false attendance and missed entries</a:t>
            </a:r>
          </a:p>
          <a:p>
            <a:pPr marL="690877" lvl="1" indent="-345439">
              <a:lnSpc>
                <a:spcPts val="4159"/>
              </a:lnSpc>
              <a:buFont typeface="Arial"/>
              <a:buChar char="•"/>
            </a:pPr>
            <a:r>
              <a:rPr lang="en-US" sz="3199">
                <a:solidFill>
                  <a:srgbClr val="1E1E1E"/>
                </a:solidFill>
                <a:latin typeface="Play"/>
              </a:rPr>
              <a:t>Cheaper alternative to fingerprint authentication</a:t>
            </a:r>
          </a:p>
          <a:p>
            <a:pPr marL="690877" lvl="1" indent="-345439">
              <a:lnSpc>
                <a:spcPts val="4159"/>
              </a:lnSpc>
              <a:buFont typeface="Arial"/>
              <a:buChar char="•"/>
            </a:pPr>
            <a:r>
              <a:rPr lang="en-US" sz="3199">
                <a:solidFill>
                  <a:srgbClr val="1E1E1E"/>
                </a:solidFill>
                <a:latin typeface="Play"/>
              </a:rPr>
              <a:t>Ease of automation made available to Teachers and Employers</a:t>
            </a:r>
          </a:p>
          <a:p>
            <a:pPr marL="690877" lvl="1" indent="-345439">
              <a:lnSpc>
                <a:spcPts val="4159"/>
              </a:lnSpc>
              <a:buFont typeface="Arial"/>
              <a:buChar char="•"/>
            </a:pPr>
            <a:r>
              <a:rPr lang="en-US" sz="3199">
                <a:solidFill>
                  <a:srgbClr val="1E1E1E"/>
                </a:solidFill>
                <a:latin typeface="Play"/>
              </a:rPr>
              <a:t>Implementation option in online classes and sessions</a:t>
            </a:r>
          </a:p>
          <a:p>
            <a:pPr>
              <a:lnSpc>
                <a:spcPts val="4159"/>
              </a:lnSpc>
            </a:pPr>
            <a:endParaRPr lang="en-US" sz="3199">
              <a:solidFill>
                <a:srgbClr val="1E1E1E"/>
              </a:solidFill>
              <a:latin typeface="Play"/>
            </a:endParaRPr>
          </a:p>
        </p:txBody>
      </p:sp>
      <p:grpSp>
        <p:nvGrpSpPr>
          <p:cNvPr id="4" name="Group 4"/>
          <p:cNvGrpSpPr/>
          <p:nvPr/>
        </p:nvGrpSpPr>
        <p:grpSpPr>
          <a:xfrm rot="-10800000">
            <a:off x="15776753" y="0"/>
            <a:ext cx="2813682" cy="2809180"/>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pic>
        <p:nvPicPr>
          <p:cNvPr id="6" name="Objective">
            <a:hlinkClick r:id="" action="ppaction://media"/>
            <a:extLst>
              <a:ext uri="{FF2B5EF4-FFF2-40B4-BE49-F238E27FC236}">
                <a16:creationId xmlns:a16="http://schemas.microsoft.com/office/drawing/2014/main" id="{0742B2A5-D63E-4B83-BB46-1330054C21C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6306800" y="92583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25219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Requirements</a:t>
            </a:r>
          </a:p>
        </p:txBody>
      </p:sp>
      <p:sp>
        <p:nvSpPr>
          <p:cNvPr id="3" name="TextBox 3"/>
          <p:cNvSpPr txBox="1"/>
          <p:nvPr/>
        </p:nvSpPr>
        <p:spPr>
          <a:xfrm>
            <a:off x="1028700" y="2752030"/>
            <a:ext cx="14185859" cy="6807835"/>
          </a:xfrm>
          <a:prstGeom prst="rect">
            <a:avLst/>
          </a:prstGeom>
        </p:spPr>
        <p:txBody>
          <a:bodyPr lIns="0" tIns="0" rIns="0" bIns="0" rtlCol="0" anchor="t">
            <a:spAutoFit/>
          </a:bodyPr>
          <a:lstStyle/>
          <a:p>
            <a:pPr>
              <a:lnSpc>
                <a:spcPts val="4159"/>
              </a:lnSpc>
            </a:pPr>
            <a:r>
              <a:rPr lang="en-US" sz="3199" dirty="0">
                <a:solidFill>
                  <a:srgbClr val="1E1E1E"/>
                </a:solidFill>
                <a:latin typeface="Play"/>
              </a:rPr>
              <a:t>Software:</a:t>
            </a:r>
          </a:p>
          <a:p>
            <a:pPr marL="690877" lvl="1" indent="-345439">
              <a:lnSpc>
                <a:spcPts val="4159"/>
              </a:lnSpc>
              <a:buFont typeface="Arial"/>
              <a:buChar char="•"/>
            </a:pPr>
            <a:r>
              <a:rPr lang="en-US" sz="3199" dirty="0">
                <a:solidFill>
                  <a:srgbClr val="1E1E1E"/>
                </a:solidFill>
                <a:latin typeface="Play"/>
              </a:rPr>
              <a:t>Python</a:t>
            </a:r>
          </a:p>
          <a:p>
            <a:pPr marL="690877" lvl="1" indent="-345439">
              <a:lnSpc>
                <a:spcPts val="4159"/>
              </a:lnSpc>
              <a:buFont typeface="Arial"/>
              <a:buChar char="•"/>
            </a:pPr>
            <a:r>
              <a:rPr lang="en-US" sz="3199" dirty="0">
                <a:solidFill>
                  <a:srgbClr val="1E1E1E"/>
                </a:solidFill>
                <a:latin typeface="Play"/>
              </a:rPr>
              <a:t>MTCNN Face Recognition Library</a:t>
            </a:r>
          </a:p>
          <a:p>
            <a:pPr marL="690877" lvl="1" indent="-345439">
              <a:lnSpc>
                <a:spcPts val="4159"/>
              </a:lnSpc>
              <a:buFont typeface="Arial"/>
              <a:buChar char="•"/>
            </a:pPr>
            <a:r>
              <a:rPr lang="en-US" sz="3199" dirty="0" err="1">
                <a:solidFill>
                  <a:srgbClr val="1E1E1E"/>
                </a:solidFill>
                <a:latin typeface="Play"/>
              </a:rPr>
              <a:t>FaceNet</a:t>
            </a:r>
            <a:r>
              <a:rPr lang="en-US" sz="3199" dirty="0">
                <a:solidFill>
                  <a:srgbClr val="1E1E1E"/>
                </a:solidFill>
                <a:latin typeface="Play"/>
              </a:rPr>
              <a:t> by </a:t>
            </a:r>
            <a:r>
              <a:rPr lang="en-US" sz="3199" dirty="0" err="1">
                <a:solidFill>
                  <a:srgbClr val="1E1E1E"/>
                </a:solidFill>
                <a:latin typeface="Play"/>
              </a:rPr>
              <a:t>Keras</a:t>
            </a:r>
            <a:endParaRPr lang="en-US" sz="3199" dirty="0">
              <a:solidFill>
                <a:srgbClr val="1E1E1E"/>
              </a:solidFill>
              <a:latin typeface="Play"/>
            </a:endParaRPr>
          </a:p>
          <a:p>
            <a:pPr marL="690877" lvl="1" indent="-345439">
              <a:lnSpc>
                <a:spcPts val="4159"/>
              </a:lnSpc>
              <a:buFont typeface="Arial"/>
              <a:buChar char="•"/>
            </a:pPr>
            <a:r>
              <a:rPr lang="en-US" sz="3199" dirty="0">
                <a:solidFill>
                  <a:srgbClr val="1E1E1E"/>
                </a:solidFill>
                <a:latin typeface="Play"/>
              </a:rPr>
              <a:t>TensorFlow</a:t>
            </a:r>
          </a:p>
          <a:p>
            <a:pPr marL="690877" lvl="1" indent="-345439">
              <a:lnSpc>
                <a:spcPts val="4159"/>
              </a:lnSpc>
              <a:buFont typeface="Arial"/>
              <a:buChar char="•"/>
            </a:pPr>
            <a:r>
              <a:rPr lang="en-US" sz="3199" dirty="0">
                <a:solidFill>
                  <a:srgbClr val="1E1E1E"/>
                </a:solidFill>
                <a:latin typeface="Play"/>
              </a:rPr>
              <a:t>OpenCV</a:t>
            </a:r>
          </a:p>
          <a:p>
            <a:pPr>
              <a:lnSpc>
                <a:spcPts val="4159"/>
              </a:lnSpc>
            </a:pPr>
            <a:endParaRPr lang="en-US" sz="3199" dirty="0">
              <a:solidFill>
                <a:srgbClr val="1E1E1E"/>
              </a:solidFill>
              <a:latin typeface="Play"/>
            </a:endParaRPr>
          </a:p>
          <a:p>
            <a:pPr>
              <a:lnSpc>
                <a:spcPts val="4159"/>
              </a:lnSpc>
            </a:pPr>
            <a:r>
              <a:rPr lang="en-US" sz="3199" dirty="0">
                <a:solidFill>
                  <a:srgbClr val="1E1E1E"/>
                </a:solidFill>
                <a:latin typeface="Play"/>
              </a:rPr>
              <a:t>For hardware implementation:</a:t>
            </a:r>
          </a:p>
          <a:p>
            <a:pPr marL="690877" lvl="1" indent="-345439">
              <a:lnSpc>
                <a:spcPts val="4159"/>
              </a:lnSpc>
              <a:buFont typeface="Arial"/>
              <a:buChar char="•"/>
            </a:pPr>
            <a:r>
              <a:rPr lang="en-US" sz="3199" dirty="0">
                <a:solidFill>
                  <a:srgbClr val="1E1E1E"/>
                </a:solidFill>
                <a:latin typeface="Play"/>
              </a:rPr>
              <a:t>Raspberry Pi</a:t>
            </a:r>
          </a:p>
          <a:p>
            <a:pPr marL="690877" lvl="1" indent="-345439">
              <a:lnSpc>
                <a:spcPts val="4159"/>
              </a:lnSpc>
              <a:buFont typeface="Arial"/>
              <a:buChar char="•"/>
            </a:pPr>
            <a:r>
              <a:rPr lang="en-US" sz="3199" dirty="0">
                <a:solidFill>
                  <a:srgbClr val="1E1E1E"/>
                </a:solidFill>
                <a:latin typeface="Play"/>
              </a:rPr>
              <a:t>Pi camera / Supported Camera</a:t>
            </a:r>
          </a:p>
          <a:p>
            <a:pPr marL="690877" lvl="1" indent="-345439">
              <a:lnSpc>
                <a:spcPts val="4159"/>
              </a:lnSpc>
              <a:buFont typeface="Arial"/>
              <a:buChar char="•"/>
            </a:pPr>
            <a:r>
              <a:rPr lang="en-US" sz="3199" dirty="0">
                <a:solidFill>
                  <a:srgbClr val="1E1E1E"/>
                </a:solidFill>
                <a:latin typeface="Play"/>
              </a:rPr>
              <a:t>Enclosure</a:t>
            </a:r>
          </a:p>
          <a:p>
            <a:pPr marL="690877" lvl="1" indent="-345439">
              <a:lnSpc>
                <a:spcPts val="4159"/>
              </a:lnSpc>
              <a:buFont typeface="Arial"/>
              <a:buChar char="•"/>
            </a:pPr>
            <a:r>
              <a:rPr lang="en-US" sz="3199" dirty="0">
                <a:solidFill>
                  <a:srgbClr val="1E1E1E"/>
                </a:solidFill>
                <a:latin typeface="Play"/>
              </a:rPr>
              <a:t>Server, Database</a:t>
            </a:r>
          </a:p>
          <a:p>
            <a:pPr>
              <a:lnSpc>
                <a:spcPts val="4159"/>
              </a:lnSpc>
            </a:pPr>
            <a:endParaRPr lang="en-US" sz="3199" dirty="0">
              <a:solidFill>
                <a:srgbClr val="1E1E1E"/>
              </a:solidFill>
              <a:latin typeface="Play"/>
            </a:endParaRPr>
          </a:p>
        </p:txBody>
      </p:sp>
      <p:grpSp>
        <p:nvGrpSpPr>
          <p:cNvPr id="4" name="Group 4"/>
          <p:cNvGrpSpPr/>
          <p:nvPr/>
        </p:nvGrpSpPr>
        <p:grpSpPr>
          <a:xfrm rot="-10800000">
            <a:off x="15776753" y="0"/>
            <a:ext cx="2813682" cy="2809180"/>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pic>
        <p:nvPicPr>
          <p:cNvPr id="6" name="Requirements">
            <a:hlinkClick r:id="" action="ppaction://media"/>
            <a:extLst>
              <a:ext uri="{FF2B5EF4-FFF2-40B4-BE49-F238E27FC236}">
                <a16:creationId xmlns:a16="http://schemas.microsoft.com/office/drawing/2014/main" id="{12455E4C-9B7D-45B4-8906-08E6DBF9EE0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6910050" y="95821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28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776753" y="0"/>
            <a:ext cx="2813682" cy="2809180"/>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grpSp>
        <p:nvGrpSpPr>
          <p:cNvPr id="4" name="Group 4"/>
          <p:cNvGrpSpPr/>
          <p:nvPr/>
        </p:nvGrpSpPr>
        <p:grpSpPr>
          <a:xfrm>
            <a:off x="6044305" y="2164930"/>
            <a:ext cx="5657850" cy="1622391"/>
            <a:chOff x="0" y="0"/>
            <a:chExt cx="1913890" cy="548809"/>
          </a:xfrm>
        </p:grpSpPr>
        <p:sp>
          <p:nvSpPr>
            <p:cNvPr id="5" name="Freeform 5"/>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grpSp>
        <p:nvGrpSpPr>
          <p:cNvPr id="6" name="Group 6"/>
          <p:cNvGrpSpPr/>
          <p:nvPr/>
        </p:nvGrpSpPr>
        <p:grpSpPr>
          <a:xfrm>
            <a:off x="6044305" y="4131068"/>
            <a:ext cx="5657850" cy="1622391"/>
            <a:chOff x="0" y="0"/>
            <a:chExt cx="1913890" cy="548809"/>
          </a:xfrm>
        </p:grpSpPr>
        <p:sp>
          <p:nvSpPr>
            <p:cNvPr id="7" name="Freeform 7"/>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grpSp>
        <p:nvGrpSpPr>
          <p:cNvPr id="8" name="Group 8"/>
          <p:cNvGrpSpPr/>
          <p:nvPr/>
        </p:nvGrpSpPr>
        <p:grpSpPr>
          <a:xfrm>
            <a:off x="6044305" y="6279730"/>
            <a:ext cx="5657850" cy="1622391"/>
            <a:chOff x="0" y="0"/>
            <a:chExt cx="1913890" cy="548809"/>
          </a:xfrm>
        </p:grpSpPr>
        <p:sp>
          <p:nvSpPr>
            <p:cNvPr id="9" name="Freeform 9"/>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grpSp>
        <p:nvGrpSpPr>
          <p:cNvPr id="10" name="Group 10"/>
          <p:cNvGrpSpPr/>
          <p:nvPr/>
        </p:nvGrpSpPr>
        <p:grpSpPr>
          <a:xfrm>
            <a:off x="6044305" y="8284218"/>
            <a:ext cx="5657850" cy="1622391"/>
            <a:chOff x="0" y="0"/>
            <a:chExt cx="1913890" cy="548809"/>
          </a:xfrm>
        </p:grpSpPr>
        <p:sp>
          <p:nvSpPr>
            <p:cNvPr id="11" name="Freeform 11"/>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pic>
        <p:nvPicPr>
          <p:cNvPr id="12" name="Picture 1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392825">
            <a:off x="8296379" y="3810070"/>
            <a:ext cx="1153701" cy="595729"/>
          </a:xfrm>
          <a:prstGeom prst="rect">
            <a:avLst/>
          </a:prstGeom>
        </p:spPr>
      </p:pic>
      <p:pic>
        <p:nvPicPr>
          <p:cNvPr id="13" name="Picture 1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392825">
            <a:off x="8296379" y="5912995"/>
            <a:ext cx="1153701" cy="595729"/>
          </a:xfrm>
          <a:prstGeom prst="rect">
            <a:avLst/>
          </a:prstGeom>
        </p:spPr>
      </p:pic>
      <p:pic>
        <p:nvPicPr>
          <p:cNvPr id="14" name="Picture 1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392825">
            <a:off x="8296379" y="7917483"/>
            <a:ext cx="1153701" cy="595729"/>
          </a:xfrm>
          <a:prstGeom prst="rect">
            <a:avLst/>
          </a:prstGeom>
        </p:spPr>
      </p:pic>
      <p:sp>
        <p:nvSpPr>
          <p:cNvPr id="15" name="TextBox 15"/>
          <p:cNvSpPr txBox="1"/>
          <p:nvPr/>
        </p:nvSpPr>
        <p:spPr>
          <a:xfrm>
            <a:off x="1028700" y="77594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Block Diagram</a:t>
            </a:r>
          </a:p>
        </p:txBody>
      </p:sp>
      <p:sp>
        <p:nvSpPr>
          <p:cNvPr id="16" name="TextBox 16"/>
          <p:cNvSpPr txBox="1"/>
          <p:nvPr/>
        </p:nvSpPr>
        <p:spPr>
          <a:xfrm>
            <a:off x="5848077" y="2606856"/>
            <a:ext cx="5657850" cy="1180465"/>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Collect images</a:t>
            </a:r>
          </a:p>
          <a:p>
            <a:pPr algn="ctr">
              <a:lnSpc>
                <a:spcPts val="4759"/>
              </a:lnSpc>
            </a:pPr>
            <a:endParaRPr lang="en-US" sz="3399">
              <a:solidFill>
                <a:srgbClr val="FFFFFF"/>
              </a:solidFill>
              <a:latin typeface="Open Sans Light"/>
            </a:endParaRPr>
          </a:p>
        </p:txBody>
      </p:sp>
      <p:sp>
        <p:nvSpPr>
          <p:cNvPr id="17" name="TextBox 17"/>
          <p:cNvSpPr txBox="1"/>
          <p:nvPr/>
        </p:nvSpPr>
        <p:spPr>
          <a:xfrm>
            <a:off x="6044305" y="4618731"/>
            <a:ext cx="5657850" cy="580390"/>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Face Recognition</a:t>
            </a:r>
          </a:p>
        </p:txBody>
      </p:sp>
      <p:sp>
        <p:nvSpPr>
          <p:cNvPr id="18" name="TextBox 18"/>
          <p:cNvSpPr txBox="1"/>
          <p:nvPr/>
        </p:nvSpPr>
        <p:spPr>
          <a:xfrm>
            <a:off x="6044305" y="6721656"/>
            <a:ext cx="5657850" cy="1180465"/>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Cropping of face</a:t>
            </a:r>
          </a:p>
          <a:p>
            <a:pPr algn="ctr">
              <a:lnSpc>
                <a:spcPts val="4759"/>
              </a:lnSpc>
            </a:pPr>
            <a:endParaRPr lang="en-US" sz="3399">
              <a:solidFill>
                <a:srgbClr val="FFFFFF"/>
              </a:solidFill>
              <a:latin typeface="Open Sans Light"/>
            </a:endParaRPr>
          </a:p>
        </p:txBody>
      </p:sp>
      <p:sp>
        <p:nvSpPr>
          <p:cNvPr id="19" name="TextBox 19"/>
          <p:cNvSpPr txBox="1"/>
          <p:nvPr/>
        </p:nvSpPr>
        <p:spPr>
          <a:xfrm>
            <a:off x="6044305" y="8726143"/>
            <a:ext cx="5657850" cy="1180465"/>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Embeddings using FaceNet</a:t>
            </a:r>
          </a:p>
          <a:p>
            <a:pPr algn="ctr">
              <a:lnSpc>
                <a:spcPts val="4759"/>
              </a:lnSpc>
            </a:pPr>
            <a:endParaRPr lang="en-US" sz="3399">
              <a:solidFill>
                <a:srgbClr val="FFFFFF"/>
              </a:solidFill>
              <a:latin typeface="Open Sans Light"/>
            </a:endParaRPr>
          </a:p>
        </p:txBody>
      </p:sp>
      <p:sp>
        <p:nvSpPr>
          <p:cNvPr id="20" name="TextBox 20"/>
          <p:cNvSpPr txBox="1"/>
          <p:nvPr/>
        </p:nvSpPr>
        <p:spPr>
          <a:xfrm>
            <a:off x="-4462171" y="2098255"/>
            <a:ext cx="14185859" cy="580390"/>
          </a:xfrm>
          <a:prstGeom prst="rect">
            <a:avLst/>
          </a:prstGeom>
        </p:spPr>
        <p:txBody>
          <a:bodyPr lIns="0" tIns="0" rIns="0" bIns="0" rtlCol="0" anchor="t">
            <a:spAutoFit/>
          </a:bodyPr>
          <a:lstStyle/>
          <a:p>
            <a:pPr algn="ctr">
              <a:lnSpc>
                <a:spcPts val="4759"/>
              </a:lnSpc>
            </a:pPr>
            <a:r>
              <a:rPr lang="en-US" sz="3399">
                <a:solidFill>
                  <a:srgbClr val="000000"/>
                </a:solidFill>
                <a:latin typeface="Open Sans Light"/>
              </a:rPr>
              <a:t> Training phase</a:t>
            </a:r>
          </a:p>
        </p:txBody>
      </p:sp>
      <p:pic>
        <p:nvPicPr>
          <p:cNvPr id="21" name="Training">
            <a:hlinkClick r:id="" action="ppaction://media"/>
            <a:extLst>
              <a:ext uri="{FF2B5EF4-FFF2-40B4-BE49-F238E27FC236}">
                <a16:creationId xmlns:a16="http://schemas.microsoft.com/office/drawing/2014/main" id="{DAFA4F0D-FEFD-4A9E-9E06-A192DE6A7BA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6235363" y="921543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056"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776753" y="0"/>
            <a:ext cx="2813682" cy="2809180"/>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grpSp>
        <p:nvGrpSpPr>
          <p:cNvPr id="4" name="Group 4"/>
          <p:cNvGrpSpPr/>
          <p:nvPr/>
        </p:nvGrpSpPr>
        <p:grpSpPr>
          <a:xfrm>
            <a:off x="2837003" y="2984848"/>
            <a:ext cx="5657850" cy="1622391"/>
            <a:chOff x="0" y="0"/>
            <a:chExt cx="7543800" cy="2163188"/>
          </a:xfrm>
        </p:grpSpPr>
        <p:grpSp>
          <p:nvGrpSpPr>
            <p:cNvPr id="5" name="Group 5"/>
            <p:cNvGrpSpPr/>
            <p:nvPr/>
          </p:nvGrpSpPr>
          <p:grpSpPr>
            <a:xfrm>
              <a:off x="0" y="0"/>
              <a:ext cx="7543800" cy="2163188"/>
              <a:chOff x="0" y="0"/>
              <a:chExt cx="1913890" cy="548809"/>
            </a:xfrm>
          </p:grpSpPr>
          <p:sp>
            <p:nvSpPr>
              <p:cNvPr id="6" name="Freeform 6"/>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7" name="TextBox 7"/>
            <p:cNvSpPr txBox="1"/>
            <p:nvPr/>
          </p:nvSpPr>
          <p:spPr>
            <a:xfrm>
              <a:off x="0" y="611459"/>
              <a:ext cx="7543800" cy="1551728"/>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Test image loaded</a:t>
              </a:r>
            </a:p>
            <a:p>
              <a:pPr algn="ctr">
                <a:lnSpc>
                  <a:spcPts val="4759"/>
                </a:lnSpc>
              </a:pPr>
              <a:endParaRPr lang="en-US" sz="3399">
                <a:solidFill>
                  <a:srgbClr val="FFFFFF"/>
                </a:solidFill>
                <a:latin typeface="Open Sans Light"/>
              </a:endParaRPr>
            </a:p>
          </p:txBody>
        </p:sp>
      </p:grpSp>
      <p:grpSp>
        <p:nvGrpSpPr>
          <p:cNvPr id="8" name="Group 8"/>
          <p:cNvGrpSpPr/>
          <p:nvPr/>
        </p:nvGrpSpPr>
        <p:grpSpPr>
          <a:xfrm>
            <a:off x="2837003" y="5231920"/>
            <a:ext cx="5657850" cy="1648343"/>
            <a:chOff x="0" y="0"/>
            <a:chExt cx="7543800" cy="2197791"/>
          </a:xfrm>
        </p:grpSpPr>
        <p:grpSp>
          <p:nvGrpSpPr>
            <p:cNvPr id="9" name="Group 9"/>
            <p:cNvGrpSpPr/>
            <p:nvPr/>
          </p:nvGrpSpPr>
          <p:grpSpPr>
            <a:xfrm>
              <a:off x="0" y="0"/>
              <a:ext cx="7543800" cy="2163188"/>
              <a:chOff x="0" y="0"/>
              <a:chExt cx="1913890" cy="548809"/>
            </a:xfrm>
          </p:grpSpPr>
          <p:sp>
            <p:nvSpPr>
              <p:cNvPr id="10" name="Freeform 10"/>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11" name="TextBox 11"/>
            <p:cNvSpPr txBox="1"/>
            <p:nvPr/>
          </p:nvSpPr>
          <p:spPr>
            <a:xfrm>
              <a:off x="0" y="611459"/>
              <a:ext cx="7543800" cy="1586332"/>
            </a:xfrm>
            <a:prstGeom prst="rect">
              <a:avLst/>
            </a:prstGeom>
          </p:spPr>
          <p:txBody>
            <a:bodyPr lIns="0" tIns="0" rIns="0" bIns="0" rtlCol="0" anchor="t">
              <a:spAutoFit/>
            </a:bodyPr>
            <a:lstStyle/>
            <a:p>
              <a:pPr algn="ctr">
                <a:lnSpc>
                  <a:spcPts val="4759"/>
                </a:lnSpc>
              </a:pPr>
              <a:r>
                <a:rPr lang="en-US" sz="3399" dirty="0">
                  <a:solidFill>
                    <a:srgbClr val="FFFFFF"/>
                  </a:solidFill>
                  <a:latin typeface="Open Sans Light"/>
                </a:rPr>
                <a:t>Faces in image identified</a:t>
              </a:r>
            </a:p>
            <a:p>
              <a:pPr algn="ctr">
                <a:lnSpc>
                  <a:spcPts val="4759"/>
                </a:lnSpc>
              </a:pPr>
              <a:endParaRPr lang="en-US" sz="3399" dirty="0">
                <a:solidFill>
                  <a:srgbClr val="FFFFFF"/>
                </a:solidFill>
                <a:latin typeface="Open Sans Light"/>
              </a:endParaRPr>
            </a:p>
          </p:txBody>
        </p:sp>
      </p:grpSp>
      <p:grpSp>
        <p:nvGrpSpPr>
          <p:cNvPr id="12" name="Group 12"/>
          <p:cNvGrpSpPr/>
          <p:nvPr/>
        </p:nvGrpSpPr>
        <p:grpSpPr>
          <a:xfrm>
            <a:off x="2837003" y="7520138"/>
            <a:ext cx="5657850" cy="1622391"/>
            <a:chOff x="0" y="0"/>
            <a:chExt cx="7543800" cy="2163188"/>
          </a:xfrm>
        </p:grpSpPr>
        <p:grpSp>
          <p:nvGrpSpPr>
            <p:cNvPr id="13" name="Group 13"/>
            <p:cNvGrpSpPr/>
            <p:nvPr/>
          </p:nvGrpSpPr>
          <p:grpSpPr>
            <a:xfrm>
              <a:off x="0" y="0"/>
              <a:ext cx="7543800" cy="2163188"/>
              <a:chOff x="0" y="0"/>
              <a:chExt cx="1913890" cy="548809"/>
            </a:xfrm>
          </p:grpSpPr>
          <p:sp>
            <p:nvSpPr>
              <p:cNvPr id="14" name="Freeform 14"/>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15" name="TextBox 15"/>
            <p:cNvSpPr txBox="1"/>
            <p:nvPr/>
          </p:nvSpPr>
          <p:spPr>
            <a:xfrm>
              <a:off x="719138" y="672442"/>
              <a:ext cx="6105525" cy="751628"/>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Embeddings extraction </a:t>
              </a:r>
            </a:p>
          </p:txBody>
        </p:sp>
      </p:grpSp>
      <p:grpSp>
        <p:nvGrpSpPr>
          <p:cNvPr id="16" name="Group 16"/>
          <p:cNvGrpSpPr/>
          <p:nvPr/>
        </p:nvGrpSpPr>
        <p:grpSpPr>
          <a:xfrm>
            <a:off x="9307251" y="7520138"/>
            <a:ext cx="5657850" cy="1622391"/>
            <a:chOff x="0" y="0"/>
            <a:chExt cx="7543800" cy="2163188"/>
          </a:xfrm>
        </p:grpSpPr>
        <p:grpSp>
          <p:nvGrpSpPr>
            <p:cNvPr id="17" name="Group 17"/>
            <p:cNvGrpSpPr/>
            <p:nvPr/>
          </p:nvGrpSpPr>
          <p:grpSpPr>
            <a:xfrm>
              <a:off x="0" y="0"/>
              <a:ext cx="7543800" cy="2163188"/>
              <a:chOff x="0" y="0"/>
              <a:chExt cx="1913890" cy="548809"/>
            </a:xfrm>
          </p:grpSpPr>
          <p:sp>
            <p:nvSpPr>
              <p:cNvPr id="18" name="Freeform 18"/>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19" name="TextBox 19"/>
            <p:cNvSpPr txBox="1"/>
            <p:nvPr/>
          </p:nvSpPr>
          <p:spPr>
            <a:xfrm>
              <a:off x="0" y="611459"/>
              <a:ext cx="7543800" cy="751628"/>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Compared with database</a:t>
              </a:r>
            </a:p>
          </p:txBody>
        </p:sp>
      </p:grpSp>
      <p:grpSp>
        <p:nvGrpSpPr>
          <p:cNvPr id="20" name="Group 20"/>
          <p:cNvGrpSpPr/>
          <p:nvPr/>
        </p:nvGrpSpPr>
        <p:grpSpPr>
          <a:xfrm>
            <a:off x="9307251" y="5231920"/>
            <a:ext cx="5657850" cy="1622391"/>
            <a:chOff x="0" y="0"/>
            <a:chExt cx="7543800" cy="2163188"/>
          </a:xfrm>
        </p:grpSpPr>
        <p:grpSp>
          <p:nvGrpSpPr>
            <p:cNvPr id="21" name="Group 21"/>
            <p:cNvGrpSpPr/>
            <p:nvPr/>
          </p:nvGrpSpPr>
          <p:grpSpPr>
            <a:xfrm>
              <a:off x="0" y="0"/>
              <a:ext cx="7543800" cy="2163188"/>
              <a:chOff x="0" y="0"/>
              <a:chExt cx="1913890" cy="548809"/>
            </a:xfrm>
          </p:grpSpPr>
          <p:sp>
            <p:nvSpPr>
              <p:cNvPr id="22" name="Freeform 22"/>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23" name="TextBox 23"/>
            <p:cNvSpPr txBox="1"/>
            <p:nvPr/>
          </p:nvSpPr>
          <p:spPr>
            <a:xfrm>
              <a:off x="0" y="611459"/>
              <a:ext cx="7543800" cy="1551728"/>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Identified</a:t>
              </a:r>
            </a:p>
            <a:p>
              <a:pPr algn="ctr">
                <a:lnSpc>
                  <a:spcPts val="4759"/>
                </a:lnSpc>
              </a:pPr>
              <a:endParaRPr lang="en-US" sz="3399">
                <a:solidFill>
                  <a:srgbClr val="FFFFFF"/>
                </a:solidFill>
                <a:latin typeface="Open Sans Light"/>
              </a:endParaRPr>
            </a:p>
          </p:txBody>
        </p:sp>
      </p:grpSp>
      <p:grpSp>
        <p:nvGrpSpPr>
          <p:cNvPr id="24" name="Group 24"/>
          <p:cNvGrpSpPr/>
          <p:nvPr/>
        </p:nvGrpSpPr>
        <p:grpSpPr>
          <a:xfrm>
            <a:off x="9307251" y="2984848"/>
            <a:ext cx="5657850" cy="1622391"/>
            <a:chOff x="0" y="0"/>
            <a:chExt cx="7543800" cy="2163188"/>
          </a:xfrm>
        </p:grpSpPr>
        <p:grpSp>
          <p:nvGrpSpPr>
            <p:cNvPr id="25" name="Group 25"/>
            <p:cNvGrpSpPr/>
            <p:nvPr/>
          </p:nvGrpSpPr>
          <p:grpSpPr>
            <a:xfrm>
              <a:off x="0" y="0"/>
              <a:ext cx="7543800" cy="2163188"/>
              <a:chOff x="0" y="0"/>
              <a:chExt cx="1913890" cy="548809"/>
            </a:xfrm>
          </p:grpSpPr>
          <p:sp>
            <p:nvSpPr>
              <p:cNvPr id="26" name="Freeform 26"/>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27" name="TextBox 27"/>
            <p:cNvSpPr txBox="1"/>
            <p:nvPr/>
          </p:nvSpPr>
          <p:spPr>
            <a:xfrm>
              <a:off x="1385173" y="672442"/>
              <a:ext cx="4773454" cy="751628"/>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Export attendance</a:t>
              </a:r>
            </a:p>
          </p:txBody>
        </p:sp>
      </p:grpSp>
      <p:sp>
        <p:nvSpPr>
          <p:cNvPr id="28" name="TextBox 28"/>
          <p:cNvSpPr txBox="1"/>
          <p:nvPr/>
        </p:nvSpPr>
        <p:spPr>
          <a:xfrm>
            <a:off x="1028700" y="77594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Block Diagram</a:t>
            </a:r>
          </a:p>
        </p:txBody>
      </p:sp>
      <p:sp>
        <p:nvSpPr>
          <p:cNvPr id="29" name="TextBox 29"/>
          <p:cNvSpPr txBox="1"/>
          <p:nvPr/>
        </p:nvSpPr>
        <p:spPr>
          <a:xfrm>
            <a:off x="-5284807" y="1947515"/>
            <a:ext cx="14185859" cy="580390"/>
          </a:xfrm>
          <a:prstGeom prst="rect">
            <a:avLst/>
          </a:prstGeom>
        </p:spPr>
        <p:txBody>
          <a:bodyPr lIns="0" tIns="0" rIns="0" bIns="0" rtlCol="0" anchor="t">
            <a:spAutoFit/>
          </a:bodyPr>
          <a:lstStyle/>
          <a:p>
            <a:pPr algn="ctr">
              <a:lnSpc>
                <a:spcPts val="4759"/>
              </a:lnSpc>
            </a:pPr>
            <a:r>
              <a:rPr lang="en-US" sz="3399">
                <a:solidFill>
                  <a:srgbClr val="000000"/>
                </a:solidFill>
                <a:latin typeface="Open Sans Light"/>
              </a:rPr>
              <a:t> Testing</a:t>
            </a:r>
          </a:p>
        </p:txBody>
      </p:sp>
      <p:pic>
        <p:nvPicPr>
          <p:cNvPr id="30" name="Picture 3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392825">
            <a:off x="5089077" y="4670086"/>
            <a:ext cx="1153701" cy="595729"/>
          </a:xfrm>
          <a:prstGeom prst="rect">
            <a:avLst/>
          </a:prstGeom>
        </p:spPr>
      </p:pic>
      <p:pic>
        <p:nvPicPr>
          <p:cNvPr id="31" name="Picture 3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392825">
            <a:off x="5089077" y="6952436"/>
            <a:ext cx="1153701" cy="595729"/>
          </a:xfrm>
          <a:prstGeom prst="rect">
            <a:avLst/>
          </a:prstGeom>
        </p:spPr>
      </p:pic>
      <p:pic>
        <p:nvPicPr>
          <p:cNvPr id="32" name="Picture 3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8332928" y="8033469"/>
            <a:ext cx="1153701" cy="595729"/>
          </a:xfrm>
          <a:prstGeom prst="rect">
            <a:avLst/>
          </a:prstGeom>
        </p:spPr>
      </p:pic>
      <p:pic>
        <p:nvPicPr>
          <p:cNvPr id="33" name="Picture 3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1559325" y="6952436"/>
            <a:ext cx="1153701" cy="595729"/>
          </a:xfrm>
          <a:prstGeom prst="rect">
            <a:avLst/>
          </a:prstGeom>
        </p:spPr>
      </p:pic>
      <p:pic>
        <p:nvPicPr>
          <p:cNvPr id="34" name="Picture 3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11559325" y="4669465"/>
            <a:ext cx="1153701" cy="595729"/>
          </a:xfrm>
          <a:prstGeom prst="rect">
            <a:avLst/>
          </a:prstGeom>
        </p:spPr>
      </p:pic>
      <p:pic>
        <p:nvPicPr>
          <p:cNvPr id="35" name="Testing">
            <a:hlinkClick r:id="" action="ppaction://media"/>
            <a:extLst>
              <a:ext uri="{FF2B5EF4-FFF2-40B4-BE49-F238E27FC236}">
                <a16:creationId xmlns:a16="http://schemas.microsoft.com/office/drawing/2014/main" id="{549D9E20-43EE-4FEC-8193-2768AC7CC2D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162463" y="94837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04"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776753" y="0"/>
            <a:ext cx="2813682" cy="2809180"/>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sp>
        <p:nvSpPr>
          <p:cNvPr id="4" name="TextBox 4"/>
          <p:cNvSpPr txBox="1"/>
          <p:nvPr/>
        </p:nvSpPr>
        <p:spPr>
          <a:xfrm>
            <a:off x="1028700" y="77594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Block Diagram</a:t>
            </a:r>
          </a:p>
        </p:txBody>
      </p:sp>
      <p:grpSp>
        <p:nvGrpSpPr>
          <p:cNvPr id="5" name="Group 5"/>
          <p:cNvGrpSpPr/>
          <p:nvPr/>
        </p:nvGrpSpPr>
        <p:grpSpPr>
          <a:xfrm>
            <a:off x="2281210" y="2310245"/>
            <a:ext cx="4359653" cy="1208228"/>
            <a:chOff x="0" y="0"/>
            <a:chExt cx="5812871" cy="1610971"/>
          </a:xfrm>
        </p:grpSpPr>
        <p:grpSp>
          <p:nvGrpSpPr>
            <p:cNvPr id="6" name="Group 6"/>
            <p:cNvGrpSpPr/>
            <p:nvPr/>
          </p:nvGrpSpPr>
          <p:grpSpPr>
            <a:xfrm>
              <a:off x="194847" y="0"/>
              <a:ext cx="5618024" cy="1610971"/>
              <a:chOff x="0" y="0"/>
              <a:chExt cx="1913890" cy="548809"/>
            </a:xfrm>
          </p:grpSpPr>
          <p:sp>
            <p:nvSpPr>
              <p:cNvPr id="7" name="Freeform 7"/>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8" name="TextBox 8"/>
            <p:cNvSpPr txBox="1"/>
            <p:nvPr/>
          </p:nvSpPr>
          <p:spPr>
            <a:xfrm>
              <a:off x="0" y="457396"/>
              <a:ext cx="5618024" cy="1153575"/>
            </a:xfrm>
            <a:prstGeom prst="rect">
              <a:avLst/>
            </a:prstGeom>
          </p:spPr>
          <p:txBody>
            <a:bodyPr lIns="0" tIns="0" rIns="0" bIns="0" rtlCol="0" anchor="t">
              <a:spAutoFit/>
            </a:bodyPr>
            <a:lstStyle/>
            <a:p>
              <a:pPr algn="ctr">
                <a:lnSpc>
                  <a:spcPts val="3544"/>
                </a:lnSpc>
              </a:pPr>
              <a:r>
                <a:rPr lang="en-US" sz="2532">
                  <a:solidFill>
                    <a:srgbClr val="FFFFFF"/>
                  </a:solidFill>
                  <a:latin typeface="Open Sans Light"/>
                </a:rPr>
                <a:t>Original Image</a:t>
              </a:r>
            </a:p>
            <a:p>
              <a:pPr algn="ctr">
                <a:lnSpc>
                  <a:spcPts val="3544"/>
                </a:lnSpc>
              </a:pPr>
              <a:endParaRPr lang="en-US" sz="2532">
                <a:solidFill>
                  <a:srgbClr val="FFFFFF"/>
                </a:solidFill>
                <a:latin typeface="Open Sans Light"/>
              </a:endParaRPr>
            </a:p>
          </p:txBody>
        </p:sp>
      </p:grpSp>
      <p:grpSp>
        <p:nvGrpSpPr>
          <p:cNvPr id="9" name="Group 9"/>
          <p:cNvGrpSpPr/>
          <p:nvPr/>
        </p:nvGrpSpPr>
        <p:grpSpPr>
          <a:xfrm>
            <a:off x="2431272" y="3809377"/>
            <a:ext cx="4213518" cy="1208228"/>
            <a:chOff x="0" y="0"/>
            <a:chExt cx="5618024" cy="1610971"/>
          </a:xfrm>
        </p:grpSpPr>
        <p:grpSp>
          <p:nvGrpSpPr>
            <p:cNvPr id="10" name="Group 10"/>
            <p:cNvGrpSpPr/>
            <p:nvPr/>
          </p:nvGrpSpPr>
          <p:grpSpPr>
            <a:xfrm>
              <a:off x="0" y="0"/>
              <a:ext cx="5618024" cy="1610971"/>
              <a:chOff x="0" y="0"/>
              <a:chExt cx="1913890" cy="548809"/>
            </a:xfrm>
          </p:grpSpPr>
          <p:sp>
            <p:nvSpPr>
              <p:cNvPr id="11" name="Freeform 11"/>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12" name="TextBox 12"/>
            <p:cNvSpPr txBox="1"/>
            <p:nvPr/>
          </p:nvSpPr>
          <p:spPr>
            <a:xfrm>
              <a:off x="0" y="502811"/>
              <a:ext cx="5618024" cy="557724"/>
            </a:xfrm>
            <a:prstGeom prst="rect">
              <a:avLst/>
            </a:prstGeom>
          </p:spPr>
          <p:txBody>
            <a:bodyPr lIns="0" tIns="0" rIns="0" bIns="0" rtlCol="0" anchor="t">
              <a:spAutoFit/>
            </a:bodyPr>
            <a:lstStyle/>
            <a:p>
              <a:pPr algn="ctr">
                <a:lnSpc>
                  <a:spcPts val="3544"/>
                </a:lnSpc>
              </a:pPr>
              <a:r>
                <a:rPr lang="en-US" sz="2532">
                  <a:solidFill>
                    <a:srgbClr val="FFFFFF"/>
                  </a:solidFill>
                  <a:latin typeface="Open Sans Light"/>
                </a:rPr>
                <a:t>P-Net</a:t>
              </a:r>
            </a:p>
          </p:txBody>
        </p:sp>
      </p:grpSp>
      <p:pic>
        <p:nvPicPr>
          <p:cNvPr id="13" name="Picture 1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392825">
            <a:off x="4108439" y="3438202"/>
            <a:ext cx="859185" cy="443652"/>
          </a:xfrm>
          <a:prstGeom prst="rect">
            <a:avLst/>
          </a:prstGeom>
        </p:spPr>
      </p:pic>
      <p:grpSp>
        <p:nvGrpSpPr>
          <p:cNvPr id="14" name="Group 14"/>
          <p:cNvGrpSpPr/>
          <p:nvPr/>
        </p:nvGrpSpPr>
        <p:grpSpPr>
          <a:xfrm>
            <a:off x="2431272" y="5273601"/>
            <a:ext cx="4213518" cy="1208228"/>
            <a:chOff x="0" y="0"/>
            <a:chExt cx="5618024" cy="1610971"/>
          </a:xfrm>
        </p:grpSpPr>
        <p:grpSp>
          <p:nvGrpSpPr>
            <p:cNvPr id="15" name="Group 15"/>
            <p:cNvGrpSpPr/>
            <p:nvPr/>
          </p:nvGrpSpPr>
          <p:grpSpPr>
            <a:xfrm>
              <a:off x="0" y="0"/>
              <a:ext cx="5618024" cy="1610971"/>
              <a:chOff x="0" y="0"/>
              <a:chExt cx="1913890" cy="548809"/>
            </a:xfrm>
          </p:grpSpPr>
          <p:sp>
            <p:nvSpPr>
              <p:cNvPr id="16" name="Freeform 16"/>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17" name="TextBox 17"/>
            <p:cNvSpPr txBox="1"/>
            <p:nvPr/>
          </p:nvSpPr>
          <p:spPr>
            <a:xfrm>
              <a:off x="0" y="457396"/>
              <a:ext cx="5618024" cy="557724"/>
            </a:xfrm>
            <a:prstGeom prst="rect">
              <a:avLst/>
            </a:prstGeom>
          </p:spPr>
          <p:txBody>
            <a:bodyPr lIns="0" tIns="0" rIns="0" bIns="0" rtlCol="0" anchor="t">
              <a:spAutoFit/>
            </a:bodyPr>
            <a:lstStyle/>
            <a:p>
              <a:pPr algn="ctr">
                <a:lnSpc>
                  <a:spcPts val="3544"/>
                </a:lnSpc>
              </a:pPr>
              <a:r>
                <a:rPr lang="en-US" sz="2532">
                  <a:solidFill>
                    <a:srgbClr val="FFFFFF"/>
                  </a:solidFill>
                  <a:latin typeface="Open Sans Light"/>
                </a:rPr>
                <a:t>Bounding Boxes</a:t>
              </a:r>
            </a:p>
          </p:txBody>
        </p:sp>
      </p:grpSp>
      <p:pic>
        <p:nvPicPr>
          <p:cNvPr id="18" name="Picture 1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392825">
            <a:off x="4108439" y="4948372"/>
            <a:ext cx="859185" cy="443652"/>
          </a:xfrm>
          <a:prstGeom prst="rect">
            <a:avLst/>
          </a:prstGeom>
        </p:spPr>
      </p:pic>
      <p:grpSp>
        <p:nvGrpSpPr>
          <p:cNvPr id="19" name="Group 19"/>
          <p:cNvGrpSpPr/>
          <p:nvPr/>
        </p:nvGrpSpPr>
        <p:grpSpPr>
          <a:xfrm>
            <a:off x="6867377" y="5273601"/>
            <a:ext cx="4213518" cy="1208228"/>
            <a:chOff x="0" y="0"/>
            <a:chExt cx="5618024" cy="1610971"/>
          </a:xfrm>
        </p:grpSpPr>
        <p:grpSp>
          <p:nvGrpSpPr>
            <p:cNvPr id="20" name="Group 20"/>
            <p:cNvGrpSpPr/>
            <p:nvPr/>
          </p:nvGrpSpPr>
          <p:grpSpPr>
            <a:xfrm>
              <a:off x="0" y="0"/>
              <a:ext cx="5618024" cy="1610971"/>
              <a:chOff x="0" y="0"/>
              <a:chExt cx="1913890" cy="548809"/>
            </a:xfrm>
          </p:grpSpPr>
          <p:sp>
            <p:nvSpPr>
              <p:cNvPr id="21" name="Freeform 21"/>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22" name="TextBox 22"/>
            <p:cNvSpPr txBox="1"/>
            <p:nvPr/>
          </p:nvSpPr>
          <p:spPr>
            <a:xfrm>
              <a:off x="0" y="457396"/>
              <a:ext cx="5618024" cy="557724"/>
            </a:xfrm>
            <a:prstGeom prst="rect">
              <a:avLst/>
            </a:prstGeom>
          </p:spPr>
          <p:txBody>
            <a:bodyPr lIns="0" tIns="0" rIns="0" bIns="0" rtlCol="0" anchor="t">
              <a:spAutoFit/>
            </a:bodyPr>
            <a:lstStyle/>
            <a:p>
              <a:pPr algn="ctr">
                <a:lnSpc>
                  <a:spcPts val="3544"/>
                </a:lnSpc>
              </a:pPr>
              <a:r>
                <a:rPr lang="en-US" sz="2532">
                  <a:solidFill>
                    <a:srgbClr val="FFFFFF"/>
                  </a:solidFill>
                  <a:latin typeface="Open Sans Light"/>
                </a:rPr>
                <a:t>R-Net</a:t>
              </a:r>
            </a:p>
          </p:txBody>
        </p:sp>
      </p:grpSp>
      <p:pic>
        <p:nvPicPr>
          <p:cNvPr id="23" name="Picture 2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433993" y="5684449"/>
            <a:ext cx="859185" cy="443652"/>
          </a:xfrm>
          <a:prstGeom prst="rect">
            <a:avLst/>
          </a:prstGeom>
        </p:spPr>
      </p:pic>
      <p:pic>
        <p:nvPicPr>
          <p:cNvPr id="24" name="Picture 2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392825">
            <a:off x="8544544" y="5051775"/>
            <a:ext cx="859185" cy="443652"/>
          </a:xfrm>
          <a:prstGeom prst="rect">
            <a:avLst/>
          </a:prstGeom>
        </p:spPr>
      </p:pic>
      <p:grpSp>
        <p:nvGrpSpPr>
          <p:cNvPr id="25" name="Group 25"/>
          <p:cNvGrpSpPr/>
          <p:nvPr/>
        </p:nvGrpSpPr>
        <p:grpSpPr>
          <a:xfrm>
            <a:off x="11243420" y="6766384"/>
            <a:ext cx="4213518" cy="1208228"/>
            <a:chOff x="0" y="0"/>
            <a:chExt cx="5618024" cy="1610971"/>
          </a:xfrm>
        </p:grpSpPr>
        <p:grpSp>
          <p:nvGrpSpPr>
            <p:cNvPr id="26" name="Group 26"/>
            <p:cNvGrpSpPr/>
            <p:nvPr/>
          </p:nvGrpSpPr>
          <p:grpSpPr>
            <a:xfrm>
              <a:off x="0" y="0"/>
              <a:ext cx="5618024" cy="1610971"/>
              <a:chOff x="0" y="0"/>
              <a:chExt cx="1913890" cy="548809"/>
            </a:xfrm>
          </p:grpSpPr>
          <p:sp>
            <p:nvSpPr>
              <p:cNvPr id="27" name="Freeform 27"/>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28" name="TextBox 28"/>
            <p:cNvSpPr txBox="1"/>
            <p:nvPr/>
          </p:nvSpPr>
          <p:spPr>
            <a:xfrm>
              <a:off x="0" y="457396"/>
              <a:ext cx="5618024" cy="557724"/>
            </a:xfrm>
            <a:prstGeom prst="rect">
              <a:avLst/>
            </a:prstGeom>
          </p:spPr>
          <p:txBody>
            <a:bodyPr lIns="0" tIns="0" rIns="0" bIns="0" rtlCol="0" anchor="t">
              <a:spAutoFit/>
            </a:bodyPr>
            <a:lstStyle/>
            <a:p>
              <a:pPr algn="ctr">
                <a:lnSpc>
                  <a:spcPts val="3544"/>
                </a:lnSpc>
              </a:pPr>
              <a:r>
                <a:rPr lang="en-US" sz="2532">
                  <a:solidFill>
                    <a:srgbClr val="FFFFFF"/>
                  </a:solidFill>
                  <a:latin typeface="Open Sans Light"/>
                </a:rPr>
                <a:t>O-Net</a:t>
              </a:r>
            </a:p>
          </p:txBody>
        </p:sp>
      </p:grpSp>
      <p:pic>
        <p:nvPicPr>
          <p:cNvPr id="29" name="Picture 2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392825">
            <a:off x="12920586" y="6544558"/>
            <a:ext cx="859185" cy="443652"/>
          </a:xfrm>
          <a:prstGeom prst="rect">
            <a:avLst/>
          </a:prstGeom>
        </p:spPr>
      </p:pic>
      <p:grpSp>
        <p:nvGrpSpPr>
          <p:cNvPr id="30" name="Group 30"/>
          <p:cNvGrpSpPr/>
          <p:nvPr/>
        </p:nvGrpSpPr>
        <p:grpSpPr>
          <a:xfrm>
            <a:off x="6867377" y="6766384"/>
            <a:ext cx="4213518" cy="1208228"/>
            <a:chOff x="0" y="0"/>
            <a:chExt cx="5618024" cy="1610971"/>
          </a:xfrm>
        </p:grpSpPr>
        <p:grpSp>
          <p:nvGrpSpPr>
            <p:cNvPr id="31" name="Group 31"/>
            <p:cNvGrpSpPr/>
            <p:nvPr/>
          </p:nvGrpSpPr>
          <p:grpSpPr>
            <a:xfrm>
              <a:off x="0" y="0"/>
              <a:ext cx="5618024" cy="1610971"/>
              <a:chOff x="0" y="0"/>
              <a:chExt cx="1913890" cy="548809"/>
            </a:xfrm>
          </p:grpSpPr>
          <p:sp>
            <p:nvSpPr>
              <p:cNvPr id="32" name="Freeform 32"/>
              <p:cNvSpPr/>
              <p:nvPr/>
            </p:nvSpPr>
            <p:spPr>
              <a:xfrm>
                <a:off x="0" y="0"/>
                <a:ext cx="1913890" cy="548809"/>
              </a:xfrm>
              <a:custGeom>
                <a:avLst/>
                <a:gdLst/>
                <a:ahLst/>
                <a:cxnLst/>
                <a:rect l="l" t="t" r="r" b="b"/>
                <a:pathLst>
                  <a:path w="1913890" h="548809">
                    <a:moveTo>
                      <a:pt x="0" y="0"/>
                    </a:moveTo>
                    <a:lnTo>
                      <a:pt x="1913890" y="0"/>
                    </a:lnTo>
                    <a:lnTo>
                      <a:pt x="1913890" y="548809"/>
                    </a:lnTo>
                    <a:lnTo>
                      <a:pt x="0" y="548809"/>
                    </a:lnTo>
                    <a:close/>
                  </a:path>
                </a:pathLst>
              </a:custGeom>
              <a:solidFill>
                <a:srgbClr val="2279DF"/>
              </a:solidFill>
            </p:spPr>
          </p:sp>
        </p:grpSp>
        <p:sp>
          <p:nvSpPr>
            <p:cNvPr id="33" name="TextBox 33"/>
            <p:cNvSpPr txBox="1"/>
            <p:nvPr/>
          </p:nvSpPr>
          <p:spPr>
            <a:xfrm>
              <a:off x="0" y="457396"/>
              <a:ext cx="5618024" cy="557724"/>
            </a:xfrm>
            <a:prstGeom prst="rect">
              <a:avLst/>
            </a:prstGeom>
          </p:spPr>
          <p:txBody>
            <a:bodyPr lIns="0" tIns="0" rIns="0" bIns="0" rtlCol="0" anchor="t">
              <a:spAutoFit/>
            </a:bodyPr>
            <a:lstStyle/>
            <a:p>
              <a:pPr algn="ctr">
                <a:lnSpc>
                  <a:spcPts val="3544"/>
                </a:lnSpc>
              </a:pPr>
              <a:r>
                <a:rPr lang="en-US" sz="2532">
                  <a:solidFill>
                    <a:srgbClr val="FFFFFF"/>
                  </a:solidFill>
                  <a:latin typeface="Open Sans Light"/>
                </a:rPr>
                <a:t>Bounding Boxes</a:t>
              </a:r>
            </a:p>
          </p:txBody>
        </p:sp>
      </p:grpSp>
      <p:pic>
        <p:nvPicPr>
          <p:cNvPr id="34" name="Picture 3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813827" y="7196439"/>
            <a:ext cx="859185" cy="443652"/>
          </a:xfrm>
          <a:prstGeom prst="rect">
            <a:avLst/>
          </a:prstGeom>
        </p:spPr>
      </p:pic>
      <p:pic>
        <p:nvPicPr>
          <p:cNvPr id="35" name="Picture 3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392825">
            <a:off x="8544544" y="6544558"/>
            <a:ext cx="859185" cy="443652"/>
          </a:xfrm>
          <a:prstGeom prst="rect">
            <a:avLst/>
          </a:prstGeom>
        </p:spPr>
      </p:pic>
      <p:grpSp>
        <p:nvGrpSpPr>
          <p:cNvPr id="36" name="Group 36"/>
          <p:cNvGrpSpPr/>
          <p:nvPr/>
        </p:nvGrpSpPr>
        <p:grpSpPr>
          <a:xfrm>
            <a:off x="11243420" y="8100960"/>
            <a:ext cx="4213518" cy="1655116"/>
            <a:chOff x="0" y="0"/>
            <a:chExt cx="5618024" cy="2206822"/>
          </a:xfrm>
        </p:grpSpPr>
        <p:grpSp>
          <p:nvGrpSpPr>
            <p:cNvPr id="37" name="Group 37"/>
            <p:cNvGrpSpPr/>
            <p:nvPr/>
          </p:nvGrpSpPr>
          <p:grpSpPr>
            <a:xfrm>
              <a:off x="0" y="0"/>
              <a:ext cx="5618024" cy="2206822"/>
              <a:chOff x="0" y="0"/>
              <a:chExt cx="1913890" cy="751797"/>
            </a:xfrm>
          </p:grpSpPr>
          <p:sp>
            <p:nvSpPr>
              <p:cNvPr id="38" name="Freeform 38"/>
              <p:cNvSpPr/>
              <p:nvPr/>
            </p:nvSpPr>
            <p:spPr>
              <a:xfrm>
                <a:off x="0" y="0"/>
                <a:ext cx="1913890" cy="751797"/>
              </a:xfrm>
              <a:custGeom>
                <a:avLst/>
                <a:gdLst/>
                <a:ahLst/>
                <a:cxnLst/>
                <a:rect l="l" t="t" r="r" b="b"/>
                <a:pathLst>
                  <a:path w="1913890" h="751797">
                    <a:moveTo>
                      <a:pt x="0" y="0"/>
                    </a:moveTo>
                    <a:lnTo>
                      <a:pt x="1913890" y="0"/>
                    </a:lnTo>
                    <a:lnTo>
                      <a:pt x="1913890" y="751797"/>
                    </a:lnTo>
                    <a:lnTo>
                      <a:pt x="0" y="751797"/>
                    </a:lnTo>
                    <a:close/>
                  </a:path>
                </a:pathLst>
              </a:custGeom>
              <a:solidFill>
                <a:srgbClr val="2279DF"/>
              </a:solidFill>
            </p:spPr>
          </p:sp>
        </p:grpSp>
        <p:sp>
          <p:nvSpPr>
            <p:cNvPr id="39" name="TextBox 39"/>
            <p:cNvSpPr txBox="1"/>
            <p:nvPr/>
          </p:nvSpPr>
          <p:spPr>
            <a:xfrm>
              <a:off x="0" y="457396"/>
              <a:ext cx="5618024" cy="1153575"/>
            </a:xfrm>
            <a:prstGeom prst="rect">
              <a:avLst/>
            </a:prstGeom>
          </p:spPr>
          <p:txBody>
            <a:bodyPr lIns="0" tIns="0" rIns="0" bIns="0" rtlCol="0" anchor="t">
              <a:spAutoFit/>
            </a:bodyPr>
            <a:lstStyle/>
            <a:p>
              <a:pPr algn="ctr">
                <a:lnSpc>
                  <a:spcPts val="3544"/>
                </a:lnSpc>
              </a:pPr>
              <a:r>
                <a:rPr lang="en-US" sz="2532">
                  <a:solidFill>
                    <a:srgbClr val="FFFFFF"/>
                  </a:solidFill>
                  <a:latin typeface="Open Sans Light"/>
                </a:rPr>
                <a:t>Bounding Boxes and</a:t>
              </a:r>
            </a:p>
            <a:p>
              <a:pPr algn="ctr">
                <a:lnSpc>
                  <a:spcPts val="3544"/>
                </a:lnSpc>
              </a:pPr>
              <a:r>
                <a:rPr lang="en-US" sz="2532">
                  <a:solidFill>
                    <a:srgbClr val="FFFFFF"/>
                  </a:solidFill>
                  <a:latin typeface="Open Sans Light"/>
                </a:rPr>
                <a:t>landmarks</a:t>
              </a:r>
            </a:p>
          </p:txBody>
        </p:sp>
      </p:grpSp>
      <p:pic>
        <p:nvPicPr>
          <p:cNvPr id="40" name="Picture 40"/>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392825">
            <a:off x="12920586" y="7879134"/>
            <a:ext cx="859185" cy="443652"/>
          </a:xfrm>
          <a:prstGeom prst="rect">
            <a:avLst/>
          </a:prstGeom>
        </p:spPr>
      </p:pic>
      <p:sp>
        <p:nvSpPr>
          <p:cNvPr id="41" name="TextBox 41"/>
          <p:cNvSpPr txBox="1"/>
          <p:nvPr/>
        </p:nvSpPr>
        <p:spPr>
          <a:xfrm>
            <a:off x="2865869" y="1185000"/>
            <a:ext cx="14185859" cy="580390"/>
          </a:xfrm>
          <a:prstGeom prst="rect">
            <a:avLst/>
          </a:prstGeom>
        </p:spPr>
        <p:txBody>
          <a:bodyPr lIns="0" tIns="0" rIns="0" bIns="0" rtlCol="0" anchor="t">
            <a:spAutoFit/>
          </a:bodyPr>
          <a:lstStyle/>
          <a:p>
            <a:pPr algn="ctr">
              <a:lnSpc>
                <a:spcPts val="4759"/>
              </a:lnSpc>
            </a:pPr>
            <a:r>
              <a:rPr lang="en-US" sz="3399">
                <a:solidFill>
                  <a:srgbClr val="000000"/>
                </a:solidFill>
                <a:latin typeface="Open Sans Light"/>
              </a:rPr>
              <a:t>Face Recognition</a:t>
            </a:r>
          </a:p>
        </p:txBody>
      </p:sp>
      <p:sp>
        <p:nvSpPr>
          <p:cNvPr id="42" name="AutoShape 42"/>
          <p:cNvSpPr/>
          <p:nvPr/>
        </p:nvSpPr>
        <p:spPr>
          <a:xfrm>
            <a:off x="6432048" y="2890546"/>
            <a:ext cx="6870506" cy="0"/>
          </a:xfrm>
          <a:prstGeom prst="line">
            <a:avLst/>
          </a:prstGeom>
          <a:ln w="47625" cap="rnd">
            <a:solidFill>
              <a:srgbClr val="D9D9D9"/>
            </a:solidFill>
            <a:prstDash val="solid"/>
            <a:headEnd type="none" w="sm" len="sm"/>
            <a:tailEnd type="none" w="sm" len="sm"/>
          </a:ln>
        </p:spPr>
      </p:sp>
      <p:sp>
        <p:nvSpPr>
          <p:cNvPr id="43" name="AutoShape 43"/>
          <p:cNvSpPr/>
          <p:nvPr/>
        </p:nvSpPr>
        <p:spPr>
          <a:xfrm rot="5400000">
            <a:off x="7858123" y="4006559"/>
            <a:ext cx="2279652" cy="0"/>
          </a:xfrm>
          <a:prstGeom prst="line">
            <a:avLst/>
          </a:prstGeom>
          <a:ln w="47625" cap="rnd">
            <a:solidFill>
              <a:srgbClr val="D9D9D9"/>
            </a:solidFill>
            <a:prstDash val="solid"/>
            <a:headEnd type="none" w="sm" len="sm"/>
            <a:tailEnd type="none" w="sm" len="sm"/>
          </a:ln>
        </p:spPr>
      </p:sp>
      <p:sp>
        <p:nvSpPr>
          <p:cNvPr id="44" name="AutoShape 44"/>
          <p:cNvSpPr/>
          <p:nvPr/>
        </p:nvSpPr>
        <p:spPr>
          <a:xfrm rot="5399999">
            <a:off x="11333129" y="4859971"/>
            <a:ext cx="3986475" cy="0"/>
          </a:xfrm>
          <a:prstGeom prst="line">
            <a:avLst/>
          </a:prstGeom>
          <a:ln w="47625" cap="rnd">
            <a:solidFill>
              <a:srgbClr val="D9D9D9"/>
            </a:solidFill>
            <a:prstDash val="solid"/>
            <a:headEnd type="none" w="sm" len="sm"/>
            <a:tailEnd type="none" w="sm" len="sm"/>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5776753" y="0"/>
            <a:ext cx="2813682" cy="2809180"/>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279DF"/>
            </a:solidFill>
          </p:spPr>
        </p:sp>
      </p:grpSp>
      <p:grpSp>
        <p:nvGrpSpPr>
          <p:cNvPr id="4" name="Group 4"/>
          <p:cNvGrpSpPr/>
          <p:nvPr/>
        </p:nvGrpSpPr>
        <p:grpSpPr>
          <a:xfrm>
            <a:off x="1622681" y="2921867"/>
            <a:ext cx="16428240" cy="5804498"/>
            <a:chOff x="0" y="0"/>
            <a:chExt cx="21904320" cy="7739330"/>
          </a:xfrm>
        </p:grpSpPr>
        <p:pic>
          <p:nvPicPr>
            <p:cNvPr id="5" name="Picture 5"/>
            <p:cNvPicPr>
              <a:picLocks noChangeAspect="1"/>
            </p:cNvPicPr>
            <p:nvPr/>
          </p:nvPicPr>
          <p:blipFill>
            <a:blip r:embed="rId2"/>
            <a:srcRect/>
            <a:stretch>
              <a:fillRect/>
            </a:stretch>
          </p:blipFill>
          <p:spPr>
            <a:xfrm>
              <a:off x="0" y="50800"/>
              <a:ext cx="18618947" cy="7688530"/>
            </a:xfrm>
            <a:prstGeom prst="rect">
              <a:avLst/>
            </a:prstGeom>
          </p:spPr>
        </p:pic>
        <p:pic>
          <p:nvPicPr>
            <p:cNvPr id="6" name="Picture 6"/>
            <p:cNvPicPr>
              <a:picLocks noChangeAspect="1"/>
            </p:cNvPicPr>
            <p:nvPr/>
          </p:nvPicPr>
          <p:blipFill>
            <a:blip r:embed="rId3"/>
            <a:srcRect l="44747" t="42178" r="49085" b="43820"/>
            <a:stretch>
              <a:fillRect/>
            </a:stretch>
          </p:blipFill>
          <p:spPr>
            <a:xfrm>
              <a:off x="0" y="3850229"/>
              <a:ext cx="3340303" cy="3412519"/>
            </a:xfrm>
            <a:prstGeom prst="rect">
              <a:avLst/>
            </a:prstGeom>
          </p:spPr>
        </p:pic>
        <p:pic>
          <p:nvPicPr>
            <p:cNvPr id="7" name="Picture 7"/>
            <p:cNvPicPr>
              <a:picLocks noChangeAspect="1"/>
            </p:cNvPicPr>
            <p:nvPr/>
          </p:nvPicPr>
          <p:blipFill>
            <a:blip r:embed="rId3"/>
            <a:srcRect l="46025" t="45965" r="50779" b="46746"/>
            <a:stretch>
              <a:fillRect/>
            </a:stretch>
          </p:blipFill>
          <p:spPr>
            <a:xfrm>
              <a:off x="7317336" y="5422951"/>
              <a:ext cx="1730477" cy="1776297"/>
            </a:xfrm>
            <a:prstGeom prst="rect">
              <a:avLst/>
            </a:prstGeom>
          </p:spPr>
        </p:pic>
        <p:pic>
          <p:nvPicPr>
            <p:cNvPr id="8" name="Picture 8"/>
            <p:cNvPicPr>
              <a:picLocks noChangeAspect="1"/>
            </p:cNvPicPr>
            <p:nvPr/>
          </p:nvPicPr>
          <p:blipFill>
            <a:blip r:embed="rId4"/>
            <a:srcRect l="23125" r="26430" b="23269"/>
            <a:stretch>
              <a:fillRect/>
            </a:stretch>
          </p:blipFill>
          <p:spPr>
            <a:xfrm>
              <a:off x="0" y="0"/>
              <a:ext cx="3340303" cy="3418483"/>
            </a:xfrm>
            <a:prstGeom prst="rect">
              <a:avLst/>
            </a:prstGeom>
          </p:spPr>
        </p:pic>
        <p:pic>
          <p:nvPicPr>
            <p:cNvPr id="9" name="Picture 9"/>
            <p:cNvPicPr>
              <a:picLocks noChangeAspect="1"/>
            </p:cNvPicPr>
            <p:nvPr/>
          </p:nvPicPr>
          <p:blipFill>
            <a:blip r:embed="rId4"/>
            <a:srcRect l="27380" r="36755" b="47008"/>
            <a:stretch>
              <a:fillRect/>
            </a:stretch>
          </p:blipFill>
          <p:spPr>
            <a:xfrm>
              <a:off x="7162219" y="1075031"/>
              <a:ext cx="1898295" cy="1887147"/>
            </a:xfrm>
            <a:prstGeom prst="rect">
              <a:avLst/>
            </a:prstGeom>
          </p:spPr>
        </p:pic>
        <p:pic>
          <p:nvPicPr>
            <p:cNvPr id="10" name="Picture 10"/>
            <p:cNvPicPr>
              <a:picLocks noChangeAspect="1"/>
            </p:cNvPicPr>
            <p:nvPr/>
          </p:nvPicPr>
          <p:blipFill>
            <a:blip r:embed="rId5"/>
            <a:srcRect/>
            <a:stretch>
              <a:fillRect/>
            </a:stretch>
          </p:blipFill>
          <p:spPr>
            <a:xfrm>
              <a:off x="18872096" y="1955458"/>
              <a:ext cx="3032224" cy="3879214"/>
            </a:xfrm>
            <a:prstGeom prst="rect">
              <a:avLst/>
            </a:prstGeom>
          </p:spPr>
        </p:pic>
      </p:grpSp>
      <p:sp>
        <p:nvSpPr>
          <p:cNvPr id="11" name="TextBox 11"/>
          <p:cNvSpPr txBox="1"/>
          <p:nvPr/>
        </p:nvSpPr>
        <p:spPr>
          <a:xfrm>
            <a:off x="1028700" y="775940"/>
            <a:ext cx="14185859" cy="1238250"/>
          </a:xfrm>
          <a:prstGeom prst="rect">
            <a:avLst/>
          </a:prstGeom>
        </p:spPr>
        <p:txBody>
          <a:bodyPr lIns="0" tIns="0" rIns="0" bIns="0" rtlCol="0" anchor="t">
            <a:spAutoFit/>
          </a:bodyPr>
          <a:lstStyle/>
          <a:p>
            <a:pPr>
              <a:lnSpc>
                <a:spcPts val="9600"/>
              </a:lnSpc>
            </a:pPr>
            <a:r>
              <a:rPr lang="en-US" sz="8000" spc="-80">
                <a:solidFill>
                  <a:srgbClr val="1E1E1E"/>
                </a:solidFill>
                <a:latin typeface="Play Bold"/>
              </a:rPr>
              <a:t>Block Diagram</a:t>
            </a:r>
          </a:p>
        </p:txBody>
      </p:sp>
      <p:sp>
        <p:nvSpPr>
          <p:cNvPr id="12" name="TextBox 12"/>
          <p:cNvSpPr txBox="1"/>
          <p:nvPr/>
        </p:nvSpPr>
        <p:spPr>
          <a:xfrm>
            <a:off x="-5284807" y="1947515"/>
            <a:ext cx="14185859" cy="580390"/>
          </a:xfrm>
          <a:prstGeom prst="rect">
            <a:avLst/>
          </a:prstGeom>
        </p:spPr>
        <p:txBody>
          <a:bodyPr lIns="0" tIns="0" rIns="0" bIns="0" rtlCol="0" anchor="t">
            <a:spAutoFit/>
          </a:bodyPr>
          <a:lstStyle/>
          <a:p>
            <a:pPr algn="ctr">
              <a:lnSpc>
                <a:spcPts val="4759"/>
              </a:lnSpc>
            </a:pPr>
            <a:r>
              <a:rPr lang="en-US" sz="3399">
                <a:solidFill>
                  <a:srgbClr val="000000"/>
                </a:solidFill>
                <a:latin typeface="Open Sans Light"/>
              </a:rPr>
              <a:t> Testing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570</Words>
  <Application>Microsoft Office PowerPoint</Application>
  <PresentationFormat>Custom</PresentationFormat>
  <Paragraphs>102</Paragraphs>
  <Slides>16</Slides>
  <Notes>0</Notes>
  <HiddenSlides>0</HiddenSlides>
  <MMClips>12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Arimo</vt:lpstr>
      <vt:lpstr>Play Bold</vt:lpstr>
      <vt:lpstr>Arial</vt:lpstr>
      <vt:lpstr>Open Sans Light</vt:lpstr>
      <vt:lpstr>Calibri</vt:lpstr>
      <vt:lpstr>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ATTENDANCE SYSTEM USING FACE RECOGNITION</dc:title>
  <dc:creator>Sairushan A</dc:creator>
  <cp:lastModifiedBy>SAIRUSHAN A</cp:lastModifiedBy>
  <cp:revision>3</cp:revision>
  <dcterms:created xsi:type="dcterms:W3CDTF">2006-08-16T00:00:00Z</dcterms:created>
  <dcterms:modified xsi:type="dcterms:W3CDTF">2022-02-06T11:21:51Z</dcterms:modified>
  <dc:identifier>DAE2RE3mjj8</dc:identifier>
</cp:coreProperties>
</file>

<file path=docProps/thumbnail.jpeg>
</file>